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Lst>
  <p:notesMasterIdLst>
    <p:notesMasterId r:id="rId16"/>
  </p:notesMasterIdLst>
  <p:sldIdLst>
    <p:sldId id="291" r:id="rId2"/>
    <p:sldId id="294" r:id="rId3"/>
    <p:sldId id="292" r:id="rId4"/>
    <p:sldId id="293" r:id="rId5"/>
    <p:sldId id="299" r:id="rId6"/>
    <p:sldId id="301" r:id="rId7"/>
    <p:sldId id="304" r:id="rId8"/>
    <p:sldId id="308" r:id="rId9"/>
    <p:sldId id="296" r:id="rId10"/>
    <p:sldId id="302" r:id="rId11"/>
    <p:sldId id="305" r:id="rId12"/>
    <p:sldId id="306" r:id="rId13"/>
    <p:sldId id="307" r:id="rId14"/>
    <p:sldId id="295"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304"/>
    <p:restoredTop sz="85099"/>
  </p:normalViewPr>
  <p:slideViewPr>
    <p:cSldViewPr snapToGrid="0">
      <p:cViewPr varScale="1">
        <p:scale>
          <a:sx n="135" d="100"/>
          <a:sy n="135" d="100"/>
        </p:scale>
        <p:origin x="164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12.png>
</file>

<file path=ppt/media/image13.jpeg>
</file>

<file path=ppt/media/image14.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3"/>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3"/>
            <a:ext cx="2971800" cy="458788"/>
          </a:xfrm>
          <a:prstGeom prst="rect">
            <a:avLst/>
          </a:prstGeom>
        </p:spPr>
        <p:txBody>
          <a:bodyPr vert="horz" lIns="91440" tIns="45720" rIns="91440" bIns="45720" rtlCol="0"/>
          <a:lstStyle>
            <a:lvl1pPr algn="r">
              <a:defRPr sz="1200"/>
            </a:lvl1pPr>
          </a:lstStyle>
          <a:p>
            <a:fld id="{B08763ED-E4FB-3147-9877-FCFC6ECAF89F}" type="datetimeFigureOut">
              <a:rPr lang="en-CN" smtClean="0"/>
              <a:t>2023/7/2</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D1337E-DC66-434E-AE57-12291186DA35}" type="slidenum">
              <a:rPr lang="en-CN" smtClean="0"/>
              <a:t>‹#›</a:t>
            </a:fld>
            <a:endParaRPr lang="en-CN"/>
          </a:p>
        </p:txBody>
      </p:sp>
    </p:spTree>
    <p:extLst>
      <p:ext uri="{BB962C8B-B14F-4D97-AF65-F5344CB8AC3E}">
        <p14:creationId xmlns:p14="http://schemas.microsoft.com/office/powerpoint/2010/main" val="283559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a:t>大家好</a:t>
            </a:r>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1</a:t>
            </a:fld>
            <a:endParaRPr lang="en-CN"/>
          </a:p>
        </p:txBody>
      </p:sp>
    </p:spTree>
    <p:extLst>
      <p:ext uri="{BB962C8B-B14F-4D97-AF65-F5344CB8AC3E}">
        <p14:creationId xmlns:p14="http://schemas.microsoft.com/office/powerpoint/2010/main" val="2803351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u="none" strike="noStrike" dirty="0">
                <a:solidFill>
                  <a:srgbClr val="D1D5DB"/>
                </a:solidFill>
                <a:effectLst/>
                <a:latin typeface="Söhne"/>
              </a:rPr>
              <a:t>关于子房，教材上是这样写的：</a:t>
            </a:r>
            <a:endParaRPr lang="en-US" altLang="zh-CN" b="0" i="0" u="none" strike="noStrike" dirty="0">
              <a:solidFill>
                <a:srgbClr val="D1D5DB"/>
              </a:solidFill>
              <a:effectLst/>
              <a:latin typeface="Söhne"/>
            </a:endParaRPr>
          </a:p>
          <a:p>
            <a:r>
              <a:rPr lang="en-US" altLang="zh-CN" b="1" dirty="0"/>
              <a:t>(click)</a:t>
            </a:r>
            <a:r>
              <a:rPr lang="zh-CN" altLang="en-US" b="0" i="0" u="none" strike="noStrike" dirty="0">
                <a:solidFill>
                  <a:srgbClr val="D1D5DB"/>
                </a:solidFill>
                <a:effectLst/>
                <a:latin typeface="Söhne"/>
              </a:rPr>
              <a:t>子房是雌蕊基部膨大的部分，着生于花托上</a:t>
            </a:r>
            <a:endParaRPr lang="en-US" altLang="zh-CN" b="0" i="0" u="none" strike="noStrike" dirty="0">
              <a:solidFill>
                <a:srgbClr val="D1D5DB"/>
              </a:solidFill>
              <a:effectLst/>
              <a:latin typeface="Söhne"/>
            </a:endParaRPr>
          </a:p>
          <a:p>
            <a:r>
              <a:rPr lang="zh-CN" altLang="en-US" b="0" i="0" u="none" strike="noStrike" dirty="0">
                <a:solidFill>
                  <a:srgbClr val="D1D5DB"/>
                </a:solidFill>
                <a:effectLst/>
                <a:latin typeface="Söhne"/>
              </a:rPr>
              <a:t>但在我的观察中，我发现了一些特例，</a:t>
            </a:r>
            <a:r>
              <a:rPr lang="en-US" altLang="zh-CN" b="1" dirty="0"/>
              <a:t>(click)</a:t>
            </a:r>
            <a:r>
              <a:rPr lang="zh-CN" altLang="en-US" b="0" i="0" u="none" strike="noStrike" dirty="0">
                <a:solidFill>
                  <a:srgbClr val="D1D5DB"/>
                </a:solidFill>
                <a:effectLst/>
                <a:latin typeface="Söhne"/>
              </a:rPr>
              <a:t>例如在我观察的红花羊蹄甲中，子房并不直接着生于花托上。</a:t>
            </a:r>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10</a:t>
            </a:fld>
            <a:endParaRPr lang="en-CN"/>
          </a:p>
        </p:txBody>
      </p:sp>
    </p:spTree>
    <p:extLst>
      <p:ext uri="{BB962C8B-B14F-4D97-AF65-F5344CB8AC3E}">
        <p14:creationId xmlns:p14="http://schemas.microsoft.com/office/powerpoint/2010/main" val="4074093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如图所示</a:t>
            </a:r>
            <a:r>
              <a:rPr lang="zh-CN" altLang="en-US" dirty="0"/>
              <a:t>，红花羊蹄甲的子房并不位于花托之上，而是存在于花柄的中间部分、</a:t>
            </a:r>
            <a:r>
              <a:rPr lang="en-US" altLang="zh-CN" b="1" dirty="0"/>
              <a:t>(click)</a:t>
            </a:r>
            <a:endParaRPr lang="en-US" altLang="zh-CN" dirty="0"/>
          </a:p>
          <a:p>
            <a:r>
              <a:rPr lang="zh-CN" altLang="en-US" dirty="0"/>
              <a:t>而与之不同的，</a:t>
            </a:r>
            <a:r>
              <a:rPr lang="en-US" altLang="zh-CN" b="1" dirty="0"/>
              <a:t>(click)</a:t>
            </a:r>
            <a:r>
              <a:rPr lang="zh-CN" altLang="en-US" dirty="0"/>
              <a:t>例如百合花，她的子房就位于花托之上</a:t>
            </a:r>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11</a:t>
            </a:fld>
            <a:endParaRPr lang="en-CN"/>
          </a:p>
        </p:txBody>
      </p:sp>
    </p:spTree>
    <p:extLst>
      <p:ext uri="{BB962C8B-B14F-4D97-AF65-F5344CB8AC3E}">
        <p14:creationId xmlns:p14="http://schemas.microsoft.com/office/powerpoint/2010/main" val="34875685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u="none" strike="noStrike" dirty="0">
                <a:solidFill>
                  <a:srgbClr val="D1D5DB"/>
                </a:solidFill>
                <a:effectLst/>
                <a:latin typeface="Söhne"/>
              </a:rPr>
              <a:t>通过查阅资料，我发现，这其实是一种较为稀有的现象，称为“有柄子房”</a:t>
            </a:r>
            <a:endParaRPr lang="en-US" altLang="zh-CN" b="0" i="0" u="none" strike="noStrike" dirty="0">
              <a:solidFill>
                <a:srgbClr val="D1D5DB"/>
              </a:solidFill>
              <a:effectLst/>
              <a:latin typeface="Söhne"/>
            </a:endParaRPr>
          </a:p>
          <a:p>
            <a:r>
              <a:rPr lang="zh-CN" altLang="en-US" b="0" i="0" u="none" strike="noStrike" dirty="0">
                <a:solidFill>
                  <a:srgbClr val="D1D5DB"/>
                </a:solidFill>
                <a:effectLst/>
                <a:latin typeface="Söhne"/>
              </a:rPr>
              <a:t>这种子房不与花托相连，而是与花柄相连，</a:t>
            </a:r>
            <a:endParaRPr lang="en-US" altLang="zh-CN" b="0" i="0" u="none" strike="noStrike" dirty="0">
              <a:solidFill>
                <a:srgbClr val="D1D5DB"/>
              </a:solidFill>
              <a:effectLst/>
              <a:latin typeface="Söhne"/>
            </a:endParaRPr>
          </a:p>
          <a:p>
            <a:r>
              <a:rPr lang="zh-CN" altLang="en-US" b="0" i="0" u="none" strike="noStrike" dirty="0">
                <a:solidFill>
                  <a:srgbClr val="D1D5DB"/>
                </a:solidFill>
                <a:effectLst/>
                <a:latin typeface="Söhne"/>
              </a:rPr>
              <a:t>如图所示，子房上下两端皆为花柄</a:t>
            </a:r>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12</a:t>
            </a:fld>
            <a:endParaRPr lang="en-CN"/>
          </a:p>
        </p:txBody>
      </p:sp>
    </p:spTree>
    <p:extLst>
      <p:ext uri="{BB962C8B-B14F-4D97-AF65-F5344CB8AC3E}">
        <p14:creationId xmlns:p14="http://schemas.microsoft.com/office/powerpoint/2010/main" val="24550455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b="0" i="0" u="none" strike="noStrike" dirty="0">
                <a:solidFill>
                  <a:srgbClr val="D1D5DB"/>
                </a:solidFill>
                <a:effectLst/>
                <a:latin typeface="Söhne"/>
              </a:rPr>
              <a:t>为了验证这一说法，</a:t>
            </a:r>
            <a:r>
              <a:rPr lang="en-US" altLang="zh-CN" b="1" dirty="0"/>
              <a:t>(click)</a:t>
            </a:r>
            <a:r>
              <a:rPr lang="zh-CN" altLang="en-US" b="0" i="0" u="none" strike="noStrike" dirty="0">
                <a:solidFill>
                  <a:srgbClr val="D1D5DB"/>
                </a:solidFill>
                <a:effectLst/>
                <a:latin typeface="Söhne"/>
              </a:rPr>
              <a:t>对红花羊蹄甲花托上方的部分进行横切，可以发现是中空的结构，说明了是花柄的结构</a:t>
            </a:r>
            <a:endParaRPr lang="en-US" altLang="zh-CN" b="0" i="0" u="none" strike="noStrike" dirty="0">
              <a:solidFill>
                <a:srgbClr val="D1D5DB"/>
              </a:solidFill>
              <a:effectLst/>
              <a:latin typeface="Söhne"/>
            </a:endParaRPr>
          </a:p>
          <a:p>
            <a:r>
              <a:rPr lang="en-US" altLang="zh-CN" b="1" dirty="0"/>
              <a:t>(click)</a:t>
            </a:r>
            <a:r>
              <a:rPr lang="zh-CN" altLang="en-US" b="0" i="0" u="none" strike="noStrike" dirty="0">
                <a:solidFill>
                  <a:srgbClr val="D1D5DB"/>
                </a:solidFill>
                <a:effectLst/>
                <a:latin typeface="Söhne"/>
              </a:rPr>
              <a:t>而相较于倒挂金钟，可以发现，倒挂金钟花托上方横切部分有明显的子房结构，</a:t>
            </a:r>
            <a:endParaRPr lang="en-US" altLang="zh-CN" b="0" i="0" u="none" strike="noStrike" dirty="0">
              <a:solidFill>
                <a:srgbClr val="D1D5DB"/>
              </a:solidFill>
              <a:effectLst/>
              <a:latin typeface="Söhne"/>
            </a:endParaRPr>
          </a:p>
          <a:p>
            <a:r>
              <a:rPr lang="zh-CN" altLang="en-US" b="0" i="0" u="none" strike="noStrike" dirty="0">
                <a:solidFill>
                  <a:srgbClr val="D1D5DB"/>
                </a:solidFill>
                <a:effectLst/>
                <a:latin typeface="Söhne"/>
              </a:rPr>
              <a:t>再一次说明了，红花羊蹄甲有着有柄子房的特殊结构，这种结构使得花托上方不是子房，而是花柄</a:t>
            </a:r>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13</a:t>
            </a:fld>
            <a:endParaRPr lang="en-CN"/>
          </a:p>
        </p:txBody>
      </p:sp>
    </p:spTree>
    <p:extLst>
      <p:ext uri="{BB962C8B-B14F-4D97-AF65-F5344CB8AC3E}">
        <p14:creationId xmlns:p14="http://schemas.microsoft.com/office/powerpoint/2010/main" val="19777475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我的汇报到此结束</a:t>
            </a:r>
            <a:r>
              <a:rPr lang="zh-CN" altLang="en-US" dirty="0"/>
              <a:t>，谢谢大家</a:t>
            </a:r>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14</a:t>
            </a:fld>
            <a:endParaRPr lang="en-CN"/>
          </a:p>
        </p:txBody>
      </p:sp>
    </p:spTree>
    <p:extLst>
      <p:ext uri="{BB962C8B-B14F-4D97-AF65-F5344CB8AC3E}">
        <p14:creationId xmlns:p14="http://schemas.microsoft.com/office/powerpoint/2010/main" val="39409350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今天我实验汇报一共有两个部分</a:t>
            </a:r>
            <a:r>
              <a:rPr lang="zh-CN" altLang="en-US" dirty="0"/>
              <a:t>，</a:t>
            </a:r>
            <a:endParaRPr lang="en-US" altLang="zh-CN" dirty="0"/>
          </a:p>
          <a:p>
            <a:r>
              <a:rPr lang="en-US" altLang="zh-CN" b="1" dirty="0"/>
              <a:t>(click)</a:t>
            </a:r>
            <a:r>
              <a:rPr lang="zh-CN" altLang="en-US" dirty="0"/>
              <a:t>一是植物组织培养实验，主要汇报实验设计以及目前从实验现象得出的结论，然后汇报今天实验的主要内容；</a:t>
            </a:r>
            <a:endParaRPr lang="en-US" altLang="zh-CN" dirty="0"/>
          </a:p>
          <a:p>
            <a:r>
              <a:rPr lang="en-US" altLang="zh-CN" b="1" dirty="0"/>
              <a:t>(click)</a:t>
            </a:r>
            <a:r>
              <a:rPr lang="zh-CN" altLang="en-US" dirty="0"/>
              <a:t>第二是对以前实验亮点的回顾，主要是介绍了红花羊蹄甲存在的特殊结构，以及指出教材中不严谨的有关内容</a:t>
            </a:r>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2</a:t>
            </a:fld>
            <a:endParaRPr lang="en-CN"/>
          </a:p>
        </p:txBody>
      </p:sp>
    </p:spTree>
    <p:extLst>
      <p:ext uri="{BB962C8B-B14F-4D97-AF65-F5344CB8AC3E}">
        <p14:creationId xmlns:p14="http://schemas.microsoft.com/office/powerpoint/2010/main" val="3848809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第一部分是植物组织培养</a:t>
            </a:r>
          </a:p>
        </p:txBody>
      </p:sp>
      <p:sp>
        <p:nvSpPr>
          <p:cNvPr id="4" name="Slide Number Placeholder 3"/>
          <p:cNvSpPr>
            <a:spLocks noGrp="1"/>
          </p:cNvSpPr>
          <p:nvPr>
            <p:ph type="sldNum" sz="quarter" idx="5"/>
          </p:nvPr>
        </p:nvSpPr>
        <p:spPr/>
        <p:txBody>
          <a:bodyPr/>
          <a:lstStyle/>
          <a:p>
            <a:fld id="{BAD1337E-DC66-434E-AE57-12291186DA35}" type="slidenum">
              <a:rPr lang="en-CN" smtClean="0"/>
              <a:t>3</a:t>
            </a:fld>
            <a:endParaRPr lang="en-CN"/>
          </a:p>
        </p:txBody>
      </p:sp>
    </p:spTree>
    <p:extLst>
      <p:ext uri="{BB962C8B-B14F-4D97-AF65-F5344CB8AC3E}">
        <p14:creationId xmlns:p14="http://schemas.microsoft.com/office/powerpoint/2010/main" val="49875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这个实验的目的</a:t>
            </a:r>
            <a:r>
              <a:rPr lang="zh-CN" altLang="en-US" dirty="0"/>
              <a:t>，</a:t>
            </a:r>
            <a:r>
              <a:rPr lang="en-US" altLang="zh-CN" b="1" dirty="0"/>
              <a:t>(click)</a:t>
            </a:r>
            <a:r>
              <a:rPr lang="zh-CN" altLang="en-US" dirty="0"/>
              <a:t>除了了解植物组织培养的原理以及实验操作外，</a:t>
            </a:r>
            <a:r>
              <a:rPr lang="en-US" altLang="zh-CN" b="1" dirty="0"/>
              <a:t>(click)</a:t>
            </a:r>
            <a:r>
              <a:rPr lang="zh-CN" altLang="en-US" dirty="0"/>
              <a:t>主要是希望探究不同植物激素以及外植体对于植物再分化能力的影响。</a:t>
            </a:r>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4</a:t>
            </a:fld>
            <a:endParaRPr lang="en-CN"/>
          </a:p>
        </p:txBody>
      </p:sp>
    </p:spTree>
    <p:extLst>
      <p:ext uri="{BB962C8B-B14F-4D97-AF65-F5344CB8AC3E}">
        <p14:creationId xmlns:p14="http://schemas.microsoft.com/office/powerpoint/2010/main" val="2731194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N" dirty="0"/>
              <a:t>我们选用了三种外植体</a:t>
            </a:r>
            <a:r>
              <a:rPr lang="zh-CN" altLang="en-US" dirty="0"/>
              <a:t>，分别是“</a:t>
            </a:r>
            <a:r>
              <a:rPr lang="zh-CN" altLang="en-US" sz="1200" b="0" dirty="0">
                <a:cs typeface="+mn-ea"/>
                <a:sym typeface="+mn-lt"/>
              </a:rPr>
              <a:t>烟草叶、</a:t>
            </a:r>
            <a:r>
              <a:rPr lang="zh-CN" altLang="en-US" sz="1200" dirty="0">
                <a:cs typeface="+mn-ea"/>
                <a:sym typeface="+mn-lt"/>
              </a:rPr>
              <a:t>烟草叶</a:t>
            </a:r>
            <a:r>
              <a:rPr lang="en-US" altLang="zh-CN" sz="1200" dirty="0">
                <a:cs typeface="+mn-ea"/>
                <a:sym typeface="+mn-lt"/>
              </a:rPr>
              <a:t>+</a:t>
            </a:r>
            <a:r>
              <a:rPr lang="zh-CN" altLang="en-US" sz="1200" dirty="0">
                <a:cs typeface="+mn-ea"/>
                <a:sym typeface="+mn-lt"/>
              </a:rPr>
              <a:t>茎、烟草茎”，这个选择的理由，是考虑到叶片中可能含有较多的内源激素，而茎中的形成层一般分化程度较小，更有利于脱分化</a:t>
            </a:r>
            <a:endParaRPr lang="en-US" altLang="zh-CN" sz="1200" dirty="0">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cs typeface="+mn-ea"/>
                <a:sym typeface="+mn-lt"/>
              </a:rPr>
              <a:t>对于培养基中的植物激素，我们主要考虑到通过添加不同浓度的</a:t>
            </a:r>
            <a:r>
              <a:rPr lang="en-US" altLang="zh-CN" sz="1200" dirty="0">
                <a:cs typeface="+mn-ea"/>
                <a:sym typeface="+mn-lt"/>
              </a:rPr>
              <a:t>NAA</a:t>
            </a:r>
            <a:r>
              <a:rPr lang="zh-CN" altLang="en-US" sz="1200" dirty="0">
                <a:cs typeface="+mn-ea"/>
                <a:sym typeface="+mn-lt"/>
              </a:rPr>
              <a:t>与</a:t>
            </a:r>
            <a:r>
              <a:rPr lang="en-US" altLang="zh-CN" sz="1200" dirty="0">
                <a:cs typeface="+mn-ea"/>
                <a:sym typeface="+mn-lt"/>
              </a:rPr>
              <a:t>6-BA</a:t>
            </a:r>
            <a:r>
              <a:rPr lang="zh-CN" altLang="en-US" sz="1200" dirty="0">
                <a:cs typeface="+mn-ea"/>
                <a:sym typeface="+mn-lt"/>
              </a:rPr>
              <a:t>来探究这两种激素的相互作用，以及探究这两种激素在不同浓度下对于脱分化、再分化的作用</a:t>
            </a:r>
            <a:endParaRPr kumimoji="0" lang="en-US" altLang="zh-CN" sz="1200" b="0" i="0" u="none" strike="noStrike" kern="1200" cap="none" spc="0" normalizeH="0" baseline="0" noProof="0" dirty="0">
              <a:ln>
                <a:noFill/>
              </a:ln>
              <a:effectLst/>
              <a:uLnTx/>
              <a:uFillTx/>
              <a:cs typeface="+mn-ea"/>
              <a:sym typeface="+mn-lt"/>
            </a:endParaRPr>
          </a:p>
          <a:p>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5</a:t>
            </a:fld>
            <a:endParaRPr lang="en-CN"/>
          </a:p>
        </p:txBody>
      </p:sp>
    </p:spTree>
    <p:extLst>
      <p:ext uri="{BB962C8B-B14F-4D97-AF65-F5344CB8AC3E}">
        <p14:creationId xmlns:p14="http://schemas.microsoft.com/office/powerpoint/2010/main" val="33111564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在实验进行的第二周，我们发现：</a:t>
            </a:r>
            <a:endParaRPr lang="en-US" altLang="zh-CN" dirty="0"/>
          </a:p>
          <a:p>
            <a:r>
              <a:rPr lang="zh-CN" altLang="en-US" dirty="0"/>
              <a:t>对于不同外植体</a:t>
            </a:r>
            <a:endParaRPr lang="en-US" altLang="zh-CN" dirty="0"/>
          </a:p>
          <a:p>
            <a:r>
              <a:rPr lang="zh-CN" altLang="en-US" dirty="0"/>
              <a:t>带有叶片的茎脱分化、再分化速度较快，已经产生了根；</a:t>
            </a:r>
            <a:endParaRPr lang="en-US" altLang="zh-CN" dirty="0"/>
          </a:p>
          <a:p>
            <a:r>
              <a:rPr lang="zh-CN" altLang="en-US" dirty="0"/>
              <a:t>叶片组，叶片基部与培养基接触的部分逐渐脱分化，产生绿色的愈伤组织；</a:t>
            </a:r>
            <a:endParaRPr lang="en-US" altLang="zh-CN" dirty="0"/>
          </a:p>
          <a:p>
            <a:r>
              <a:rPr lang="zh-CN" altLang="en-US" dirty="0"/>
              <a:t>烟草茎段接种后，脱分化趋势较强，基部膨大，脱分化形成愈伤组织</a:t>
            </a:r>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6</a:t>
            </a:fld>
            <a:endParaRPr lang="en-CN"/>
          </a:p>
        </p:txBody>
      </p:sp>
    </p:spTree>
    <p:extLst>
      <p:ext uri="{BB962C8B-B14F-4D97-AF65-F5344CB8AC3E}">
        <p14:creationId xmlns:p14="http://schemas.microsoft.com/office/powerpoint/2010/main" val="1245843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对于不同的植物激素</a:t>
            </a:r>
            <a:r>
              <a:rPr lang="zh-CN" altLang="en-US" dirty="0"/>
              <a:t>，我们发现</a:t>
            </a:r>
            <a:endParaRPr lang="en-CN" dirty="0"/>
          </a:p>
          <a:p>
            <a:r>
              <a:rPr lang="en-CN" dirty="0"/>
              <a:t>当NAA含量较高时</a:t>
            </a:r>
            <a:r>
              <a:rPr lang="zh-CN" altLang="en-US" dirty="0"/>
              <a:t>，有利于促进根的分化，而当</a:t>
            </a:r>
            <a:r>
              <a:rPr lang="en-US" altLang="zh-CN" dirty="0"/>
              <a:t>6-BA</a:t>
            </a:r>
            <a:r>
              <a:rPr lang="zh-CN" altLang="en-US" dirty="0"/>
              <a:t>含量较高时，会抑制根的分化</a:t>
            </a:r>
            <a:endParaRPr lang="en-US" altLang="zh-CN" dirty="0"/>
          </a:p>
          <a:p>
            <a:r>
              <a:rPr lang="zh-CN" altLang="en-US" dirty="0"/>
              <a:t>这说明在促进根的分化作用上，高浓度的</a:t>
            </a:r>
            <a:r>
              <a:rPr lang="en-US" altLang="zh-CN" dirty="0"/>
              <a:t>NAA</a:t>
            </a:r>
            <a:r>
              <a:rPr lang="zh-CN" altLang="en-US" dirty="0"/>
              <a:t>与高浓度</a:t>
            </a:r>
            <a:r>
              <a:rPr lang="en-US" altLang="zh-CN" dirty="0"/>
              <a:t>6-BA</a:t>
            </a:r>
            <a:r>
              <a:rPr lang="zh-CN" altLang="en-US" dirty="0"/>
              <a:t>起拮抗作用</a:t>
            </a:r>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7</a:t>
            </a:fld>
            <a:endParaRPr lang="en-CN"/>
          </a:p>
        </p:txBody>
      </p:sp>
    </p:spTree>
    <p:extLst>
      <p:ext uri="{BB962C8B-B14F-4D97-AF65-F5344CB8AC3E}">
        <p14:creationId xmlns:p14="http://schemas.microsoft.com/office/powerpoint/2010/main" val="2771540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我们的实验还没有完成</a:t>
            </a:r>
            <a:r>
              <a:rPr lang="zh-CN" altLang="en-US" dirty="0"/>
              <a:t>，接下来主要是通过前后对比来判断植物的分化情况，具体来说就是：</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dirty="0"/>
              <a:t>(click)</a:t>
            </a:r>
            <a:r>
              <a:rPr lang="zh-CN" altLang="en-US" b="0" dirty="0">
                <a:solidFill>
                  <a:schemeClr val="tx1"/>
                </a:solidFill>
                <a:cs typeface="+mn-ea"/>
                <a:sym typeface="+mn-lt"/>
              </a:rPr>
              <a:t>通过是否有根、根的发育情况判断根的分化情况</a:t>
            </a:r>
            <a:endParaRPr lang="en-US" altLang="zh-CN" b="0" dirty="0">
              <a:solidFill>
                <a:schemeClr val="tx1"/>
              </a:solidFill>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dirty="0"/>
              <a:t>(click)</a:t>
            </a:r>
            <a:r>
              <a:rPr lang="zh-CN" altLang="en-US" b="0" dirty="0">
                <a:solidFill>
                  <a:schemeClr val="tx1"/>
                </a:solidFill>
                <a:cs typeface="+mn-ea"/>
                <a:sym typeface="+mn-lt"/>
              </a:rPr>
              <a:t>通过是否有新叶、叶面积、叶片数量判断叶的分化情况</a:t>
            </a:r>
            <a:endParaRPr lang="en-US" altLang="zh-CN" b="0" dirty="0">
              <a:solidFill>
                <a:schemeClr val="tx1"/>
              </a:solidFill>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dirty="0"/>
              <a:t>(click)</a:t>
            </a:r>
            <a:r>
              <a:rPr lang="zh-CN" altLang="en-US" b="0" dirty="0">
                <a:solidFill>
                  <a:schemeClr val="tx1"/>
                </a:solidFill>
                <a:cs typeface="+mn-ea"/>
                <a:sym typeface="+mn-lt"/>
              </a:rPr>
              <a:t>通过茎是否生长，是否有新茎判断茎的分化情况</a:t>
            </a:r>
            <a:endParaRPr lang="en-US" altLang="zh-CN" b="0" dirty="0">
              <a:solidFill>
                <a:schemeClr val="tx1"/>
              </a:solidFill>
              <a:cs typeface="+mn-ea"/>
              <a:sym typeface="+mn-lt"/>
            </a:endParaRPr>
          </a:p>
          <a:p>
            <a:endParaRPr lang="en-CN" dirty="0"/>
          </a:p>
        </p:txBody>
      </p:sp>
      <p:sp>
        <p:nvSpPr>
          <p:cNvPr id="4" name="Slide Number Placeholder 3"/>
          <p:cNvSpPr>
            <a:spLocks noGrp="1"/>
          </p:cNvSpPr>
          <p:nvPr>
            <p:ph type="sldNum" sz="quarter" idx="5"/>
          </p:nvPr>
        </p:nvSpPr>
        <p:spPr/>
        <p:txBody>
          <a:bodyPr/>
          <a:lstStyle/>
          <a:p>
            <a:fld id="{BAD1337E-DC66-434E-AE57-12291186DA35}" type="slidenum">
              <a:rPr lang="en-CN" smtClean="0"/>
              <a:t>8</a:t>
            </a:fld>
            <a:endParaRPr lang="en-CN"/>
          </a:p>
        </p:txBody>
      </p:sp>
    </p:spTree>
    <p:extLst>
      <p:ext uri="{BB962C8B-B14F-4D97-AF65-F5344CB8AC3E}">
        <p14:creationId xmlns:p14="http://schemas.microsoft.com/office/powerpoint/2010/main" val="29198898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第二部分是实验中的亮点回顾</a:t>
            </a:r>
          </a:p>
        </p:txBody>
      </p:sp>
      <p:sp>
        <p:nvSpPr>
          <p:cNvPr id="4" name="Slide Number Placeholder 3"/>
          <p:cNvSpPr>
            <a:spLocks noGrp="1"/>
          </p:cNvSpPr>
          <p:nvPr>
            <p:ph type="sldNum" sz="quarter" idx="5"/>
          </p:nvPr>
        </p:nvSpPr>
        <p:spPr/>
        <p:txBody>
          <a:bodyPr/>
          <a:lstStyle/>
          <a:p>
            <a:fld id="{BAD1337E-DC66-434E-AE57-12291186DA35}" type="slidenum">
              <a:rPr lang="en-CN" smtClean="0"/>
              <a:t>9</a:t>
            </a:fld>
            <a:endParaRPr lang="en-CN"/>
          </a:p>
        </p:txBody>
      </p:sp>
    </p:spTree>
    <p:extLst>
      <p:ext uri="{BB962C8B-B14F-4D97-AF65-F5344CB8AC3E}">
        <p14:creationId xmlns:p14="http://schemas.microsoft.com/office/powerpoint/2010/main" val="12391044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bg>
      <p:bgPr>
        <a:solidFill>
          <a:srgbClr val="D1F4E4"/>
        </a:solidFill>
        <a:effectLst/>
      </p:bgPr>
    </p:bg>
    <p:spTree>
      <p:nvGrpSpPr>
        <p:cNvPr id="1" name=""/>
        <p:cNvGrpSpPr/>
        <p:nvPr/>
      </p:nvGrpSpPr>
      <p:grpSpPr>
        <a:xfrm>
          <a:off x="0" y="0"/>
          <a:ext cx="0" cy="0"/>
          <a:chOff x="0" y="0"/>
          <a:chExt cx="0" cy="0"/>
        </a:xfrm>
      </p:grpSpPr>
      <p:pic>
        <p:nvPicPr>
          <p:cNvPr id="12" name="图片 11" descr="花瓶里插着吸管&#10;&#10;中度可信度描述已自动生成">
            <a:extLst>
              <a:ext uri="{FF2B5EF4-FFF2-40B4-BE49-F238E27FC236}">
                <a16:creationId xmlns:a16="http://schemas.microsoft.com/office/drawing/2014/main" id="{515FF5E8-64F2-4123-B8AB-948D1367DE2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7999"/>
          </a:xfrm>
          <a:prstGeom prst="rect">
            <a:avLst/>
          </a:prstGeom>
        </p:spPr>
      </p:pic>
      <p:sp>
        <p:nvSpPr>
          <p:cNvPr id="2" name="标题 1">
            <a:extLst>
              <a:ext uri="{FF2B5EF4-FFF2-40B4-BE49-F238E27FC236}">
                <a16:creationId xmlns:a16="http://schemas.microsoft.com/office/drawing/2014/main" id="{53FD368F-863D-4527-8F6D-CEC87B7E23EE}"/>
              </a:ext>
            </a:extLst>
          </p:cNvPr>
          <p:cNvSpPr>
            <a:spLocks noGrp="1"/>
          </p:cNvSpPr>
          <p:nvPr>
            <p:ph type="ctrTitle" hasCustomPrompt="1"/>
          </p:nvPr>
        </p:nvSpPr>
        <p:spPr>
          <a:xfrm>
            <a:off x="660399" y="2008104"/>
            <a:ext cx="6108701" cy="2387600"/>
          </a:xfrm>
        </p:spPr>
        <p:txBody>
          <a:bodyPr anchor="b">
            <a:noAutofit/>
          </a:bodyPr>
          <a:lstStyle>
            <a:lvl1pPr marL="0" algn="l" defTabSz="914332" rtl="0" eaLnBrk="1" latinLnBrk="0" hangingPunct="1">
              <a:lnSpc>
                <a:spcPct val="100000"/>
              </a:lnSpc>
              <a:spcBef>
                <a:spcPct val="0"/>
              </a:spcBef>
              <a:buNone/>
              <a:defRPr lang="zh-CN" altLang="en-US" sz="6000" b="1" kern="1200" dirty="0">
                <a:solidFill>
                  <a:srgbClr val="252D4F"/>
                </a:solidFill>
                <a:latin typeface="+mj-lt"/>
                <a:ea typeface="+mj-ea"/>
                <a:cs typeface="+mj-cs"/>
              </a:defRPr>
            </a:lvl1pPr>
          </a:lstStyle>
          <a:p>
            <a:r>
              <a:rPr lang="en-US" altLang="zh-CN" dirty="0"/>
              <a:t>Click to edit Master title style </a:t>
            </a:r>
            <a:endParaRPr lang="zh-CN" altLang="en-US" dirty="0"/>
          </a:p>
        </p:txBody>
      </p:sp>
      <p:sp>
        <p:nvSpPr>
          <p:cNvPr id="3" name="副标题 2">
            <a:extLst>
              <a:ext uri="{FF2B5EF4-FFF2-40B4-BE49-F238E27FC236}">
                <a16:creationId xmlns:a16="http://schemas.microsoft.com/office/drawing/2014/main" id="{CA8FF249-69FA-478C-853F-D62CA2935D87}"/>
              </a:ext>
            </a:extLst>
          </p:cNvPr>
          <p:cNvSpPr>
            <a:spLocks noGrp="1"/>
          </p:cNvSpPr>
          <p:nvPr>
            <p:ph type="subTitle" idx="1" hasCustomPrompt="1"/>
          </p:nvPr>
        </p:nvSpPr>
        <p:spPr>
          <a:xfrm>
            <a:off x="660400" y="4656469"/>
            <a:ext cx="6108701" cy="931862"/>
          </a:xfrm>
        </p:spPr>
        <p:txBody>
          <a:bodyPr>
            <a:normAutofit/>
          </a:bodyPr>
          <a:lstStyle>
            <a:lvl1pPr marL="0" indent="0" algn="l">
              <a:lnSpc>
                <a:spcPct val="100000"/>
              </a:lnSpc>
              <a:spcBef>
                <a:spcPts val="0"/>
              </a:spcBef>
              <a:buNone/>
              <a:defRPr sz="1400" b="0"/>
            </a:lvl1pPr>
            <a:lvl2pPr marL="457167" indent="0" algn="ctr">
              <a:buNone/>
              <a:defRPr sz="2000"/>
            </a:lvl2pPr>
            <a:lvl3pPr marL="914332" indent="0" algn="ctr">
              <a:buNone/>
              <a:defRPr sz="1800"/>
            </a:lvl3pPr>
            <a:lvl4pPr marL="1371498" indent="0" algn="ctr">
              <a:buNone/>
              <a:defRPr sz="1600"/>
            </a:lvl4pPr>
            <a:lvl5pPr marL="1828664" indent="0" algn="ctr">
              <a:buNone/>
              <a:defRPr sz="1600"/>
            </a:lvl5pPr>
            <a:lvl6pPr marL="2285830" indent="0" algn="ctr">
              <a:buNone/>
              <a:defRPr sz="1600"/>
            </a:lvl6pPr>
            <a:lvl7pPr marL="2742994" indent="0" algn="ctr">
              <a:buNone/>
              <a:defRPr sz="1600"/>
            </a:lvl7pPr>
            <a:lvl8pPr marL="3200160" indent="0" algn="ctr">
              <a:buNone/>
              <a:defRPr sz="1600"/>
            </a:lvl8pPr>
            <a:lvl9pPr marL="3657327" indent="0" algn="ctr">
              <a:buNone/>
              <a:defRPr sz="1600"/>
            </a:lvl9pPr>
          </a:lstStyle>
          <a:p>
            <a:r>
              <a:rPr lang="en-US" altLang="zh-CN" dirty="0"/>
              <a:t>Click to edit Master subtitle style</a:t>
            </a:r>
          </a:p>
        </p:txBody>
      </p:sp>
      <p:sp>
        <p:nvSpPr>
          <p:cNvPr id="7" name="文本占位符 6">
            <a:extLst>
              <a:ext uri="{FF2B5EF4-FFF2-40B4-BE49-F238E27FC236}">
                <a16:creationId xmlns:a16="http://schemas.microsoft.com/office/drawing/2014/main" id="{8BAACAFB-E078-41E5-BE32-2CCD597E1D45}"/>
              </a:ext>
            </a:extLst>
          </p:cNvPr>
          <p:cNvSpPr>
            <a:spLocks noGrp="1"/>
          </p:cNvSpPr>
          <p:nvPr>
            <p:ph type="body" sz="quarter" idx="10" hasCustomPrompt="1"/>
          </p:nvPr>
        </p:nvSpPr>
        <p:spPr>
          <a:xfrm>
            <a:off x="7867649" y="6109861"/>
            <a:ext cx="3651251" cy="180659"/>
          </a:xfrm>
        </p:spPr>
        <p:txBody>
          <a:bodyPr vert="horz" wrap="none" lIns="91440" tIns="45720" rIns="91440" bIns="45720" rtlCol="0" anchor="ctr" anchorCtr="0">
            <a:noAutofit/>
          </a:bodyPr>
          <a:lstStyle>
            <a:lvl1pPr marL="0" indent="0" algn="r">
              <a:lnSpc>
                <a:spcPct val="100000"/>
              </a:lnSpc>
              <a:buNone/>
              <a:defRPr lang="zh-CN" altLang="en-US" sz="1000" b="0" dirty="0" smtClean="0">
                <a:ln>
                  <a:noFill/>
                </a:ln>
                <a:latin typeface="+mj-lt"/>
                <a:ea typeface="+mj-ea"/>
                <a:cs typeface="+mj-cs"/>
              </a:defRPr>
            </a:lvl1pPr>
          </a:lstStyle>
          <a:p>
            <a:pPr marL="228573" lvl="0" indent="-228573" algn="r">
              <a:spcBef>
                <a:spcPct val="0"/>
              </a:spcBef>
            </a:pPr>
            <a:r>
              <a:rPr lang="en-US" altLang="zh-CN" dirty="0"/>
              <a:t>Speaker name and title</a:t>
            </a:r>
          </a:p>
        </p:txBody>
      </p:sp>
      <p:sp>
        <p:nvSpPr>
          <p:cNvPr id="8" name="文本占位符 7">
            <a:extLst>
              <a:ext uri="{FF2B5EF4-FFF2-40B4-BE49-F238E27FC236}">
                <a16:creationId xmlns:a16="http://schemas.microsoft.com/office/drawing/2014/main" id="{B593D43E-1697-4C76-BF37-C96E16B13488}"/>
              </a:ext>
            </a:extLst>
          </p:cNvPr>
          <p:cNvSpPr>
            <a:spLocks noGrp="1"/>
          </p:cNvSpPr>
          <p:nvPr>
            <p:ph type="body" sz="quarter" idx="11" hasCustomPrompt="1"/>
          </p:nvPr>
        </p:nvSpPr>
        <p:spPr>
          <a:xfrm>
            <a:off x="673100" y="6109861"/>
            <a:ext cx="3651251" cy="180659"/>
          </a:xfrm>
        </p:spPr>
        <p:txBody>
          <a:bodyPr vert="horz" wrap="none" lIns="91440" tIns="45720" rIns="91440" bIns="45720" rtlCol="0" anchor="ctr" anchorCtr="0">
            <a:noAutofit/>
          </a:bodyPr>
          <a:lstStyle>
            <a:lvl1pPr marL="0" indent="0" algn="l">
              <a:lnSpc>
                <a:spcPct val="100000"/>
              </a:lnSpc>
              <a:buNone/>
              <a:defRPr lang="zh-CN" altLang="en-US" sz="1000" b="0" dirty="0" smtClean="0">
                <a:ln>
                  <a:noFill/>
                </a:ln>
                <a:latin typeface="+mj-lt"/>
                <a:ea typeface="+mj-ea"/>
                <a:cs typeface="+mj-cs"/>
              </a:defRPr>
            </a:lvl1pPr>
          </a:lstStyle>
          <a:p>
            <a:pPr marL="0" indent="0"/>
            <a:r>
              <a:rPr lang="en-US" altLang="zh-CN" dirty="0"/>
              <a:t>www.islide.cc</a:t>
            </a:r>
          </a:p>
        </p:txBody>
      </p:sp>
      <p:pic>
        <p:nvPicPr>
          <p:cNvPr id="4" name="图片 11" descr="花瓶里插着吸管&#10;&#10;中度可信度描述已自动生成">
            <a:extLst>
              <a:ext uri="{FF2B5EF4-FFF2-40B4-BE49-F238E27FC236}">
                <a16:creationId xmlns:a16="http://schemas.microsoft.com/office/drawing/2014/main" id="{ADBE2563-D571-0454-554B-273D1FF2154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2544462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rgbClr val="D1F4E4"/>
        </a:solidFill>
        <a:effectLst/>
      </p:bgPr>
    </p:bg>
    <p:spTree>
      <p:nvGrpSpPr>
        <p:cNvPr id="1" name=""/>
        <p:cNvGrpSpPr/>
        <p:nvPr/>
      </p:nvGrpSpPr>
      <p:grpSpPr>
        <a:xfrm>
          <a:off x="0" y="0"/>
          <a:ext cx="0" cy="0"/>
          <a:chOff x="0" y="0"/>
          <a:chExt cx="0" cy="0"/>
        </a:xfrm>
      </p:grpSpPr>
      <p:pic>
        <p:nvPicPr>
          <p:cNvPr id="11" name="图片 10" descr="杯子里有饮料&#10;&#10;描述已自动生成">
            <a:extLst>
              <a:ext uri="{FF2B5EF4-FFF2-40B4-BE49-F238E27FC236}">
                <a16:creationId xmlns:a16="http://schemas.microsoft.com/office/drawing/2014/main" id="{7312AA62-5432-47C1-9CD7-0A51180B85F1}"/>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0" y="0"/>
            <a:ext cx="12191999" cy="6858000"/>
          </a:xfrm>
          <a:prstGeom prst="rect">
            <a:avLst/>
          </a:prstGeom>
        </p:spPr>
      </p:pic>
      <p:sp>
        <p:nvSpPr>
          <p:cNvPr id="2" name="标题 1">
            <a:extLst>
              <a:ext uri="{FF2B5EF4-FFF2-40B4-BE49-F238E27FC236}">
                <a16:creationId xmlns:a16="http://schemas.microsoft.com/office/drawing/2014/main" id="{B6B40EAC-1236-4C2C-A5B0-5B2D469D0AD7}"/>
              </a:ext>
            </a:extLst>
          </p:cNvPr>
          <p:cNvSpPr>
            <a:spLocks noGrp="1"/>
          </p:cNvSpPr>
          <p:nvPr>
            <p:ph type="title" hasCustomPrompt="1"/>
          </p:nvPr>
        </p:nvSpPr>
        <p:spPr>
          <a:xfrm>
            <a:off x="3033486" y="2631400"/>
            <a:ext cx="5365959" cy="1133475"/>
          </a:xfrm>
        </p:spPr>
        <p:txBody>
          <a:bodyPr anchor="b">
            <a:noAutofit/>
          </a:bodyPr>
          <a:lstStyle>
            <a:lvl1pPr>
              <a:lnSpc>
                <a:spcPct val="100000"/>
              </a:lnSpc>
              <a:defRPr sz="3600"/>
            </a:lvl1pPr>
          </a:lstStyle>
          <a:p>
            <a:r>
              <a:rPr lang="en-US" altLang="zh-CN" dirty="0"/>
              <a:t>Click to edit Master title style</a:t>
            </a:r>
            <a:endParaRPr lang="zh-CN" altLang="en-US" dirty="0"/>
          </a:p>
        </p:txBody>
      </p:sp>
      <p:sp>
        <p:nvSpPr>
          <p:cNvPr id="3" name="文本占位符 2">
            <a:extLst>
              <a:ext uri="{FF2B5EF4-FFF2-40B4-BE49-F238E27FC236}">
                <a16:creationId xmlns:a16="http://schemas.microsoft.com/office/drawing/2014/main" id="{54712325-CA12-44BF-8B8C-2D3C6232D8B6}"/>
              </a:ext>
            </a:extLst>
          </p:cNvPr>
          <p:cNvSpPr>
            <a:spLocks noGrp="1"/>
          </p:cNvSpPr>
          <p:nvPr>
            <p:ph type="body" idx="1" hasCustomPrompt="1"/>
          </p:nvPr>
        </p:nvSpPr>
        <p:spPr>
          <a:xfrm>
            <a:off x="3033486" y="3969658"/>
            <a:ext cx="5365959" cy="965763"/>
          </a:xfrm>
        </p:spPr>
        <p:txBody>
          <a:bodyPr>
            <a:normAutofit/>
          </a:bodyPr>
          <a:lstStyle>
            <a:lvl1pPr marL="0" indent="0">
              <a:lnSpc>
                <a:spcPct val="100000"/>
              </a:lnSpc>
              <a:spcBef>
                <a:spcPts val="0"/>
              </a:spcBef>
              <a:buNone/>
              <a:defRPr sz="1400" b="0">
                <a:solidFill>
                  <a:schemeClr val="tx1"/>
                </a:solidFill>
              </a:defRPr>
            </a:lvl1pPr>
            <a:lvl2pPr marL="457167" indent="0">
              <a:buNone/>
              <a:defRPr sz="2000">
                <a:solidFill>
                  <a:schemeClr val="tx1">
                    <a:tint val="75000"/>
                  </a:schemeClr>
                </a:solidFill>
              </a:defRPr>
            </a:lvl2pPr>
            <a:lvl3pPr marL="914332" indent="0">
              <a:buNone/>
              <a:defRPr sz="1800">
                <a:solidFill>
                  <a:schemeClr val="tx1">
                    <a:tint val="75000"/>
                  </a:schemeClr>
                </a:solidFill>
              </a:defRPr>
            </a:lvl3pPr>
            <a:lvl4pPr marL="1371498" indent="0">
              <a:buNone/>
              <a:defRPr sz="1600">
                <a:solidFill>
                  <a:schemeClr val="tx1">
                    <a:tint val="75000"/>
                  </a:schemeClr>
                </a:solidFill>
              </a:defRPr>
            </a:lvl4pPr>
            <a:lvl5pPr marL="1828664" indent="0">
              <a:buNone/>
              <a:defRPr sz="1600">
                <a:solidFill>
                  <a:schemeClr val="tx1">
                    <a:tint val="75000"/>
                  </a:schemeClr>
                </a:solidFill>
              </a:defRPr>
            </a:lvl5pPr>
            <a:lvl6pPr marL="2285830" indent="0">
              <a:buNone/>
              <a:defRPr sz="1600">
                <a:solidFill>
                  <a:schemeClr val="tx1">
                    <a:tint val="75000"/>
                  </a:schemeClr>
                </a:solidFill>
              </a:defRPr>
            </a:lvl6pPr>
            <a:lvl7pPr marL="2742994" indent="0">
              <a:buNone/>
              <a:defRPr sz="1600">
                <a:solidFill>
                  <a:schemeClr val="tx1">
                    <a:tint val="75000"/>
                  </a:schemeClr>
                </a:solidFill>
              </a:defRPr>
            </a:lvl7pPr>
            <a:lvl8pPr marL="3200160" indent="0">
              <a:buNone/>
              <a:defRPr sz="1600">
                <a:solidFill>
                  <a:schemeClr val="tx1">
                    <a:tint val="75000"/>
                  </a:schemeClr>
                </a:solidFill>
              </a:defRPr>
            </a:lvl8pPr>
            <a:lvl9pPr marL="3657327" indent="0">
              <a:buNone/>
              <a:defRPr sz="1600">
                <a:solidFill>
                  <a:schemeClr val="tx1">
                    <a:tint val="75000"/>
                  </a:schemeClr>
                </a:solidFill>
              </a:defRPr>
            </a:lvl9pPr>
          </a:lstStyle>
          <a:p>
            <a:pPr lvl="0"/>
            <a:r>
              <a:rPr lang="en-US" altLang="zh-CN" dirty="0"/>
              <a:t>Click to edit Master title style</a:t>
            </a:r>
          </a:p>
        </p:txBody>
      </p:sp>
    </p:spTree>
    <p:extLst>
      <p:ext uri="{BB962C8B-B14F-4D97-AF65-F5344CB8AC3E}">
        <p14:creationId xmlns:p14="http://schemas.microsoft.com/office/powerpoint/2010/main" val="2336455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5B5B30-EAE6-475D-9E77-B9C4E87F9C88}"/>
              </a:ext>
            </a:extLst>
          </p:cNvPr>
          <p:cNvSpPr>
            <a:spLocks noGrp="1"/>
          </p:cNvSpPr>
          <p:nvPr>
            <p:ph type="title" hasCustomPrompt="1"/>
          </p:nvPr>
        </p:nvSpPr>
        <p:spPr>
          <a:xfrm>
            <a:off x="660403" y="0"/>
            <a:ext cx="10858500" cy="1447800"/>
          </a:xfrm>
        </p:spPr>
        <p:txBody>
          <a:bodyPr>
            <a:normAutofit/>
          </a:bodyPr>
          <a:lstStyle>
            <a:lvl1pPr>
              <a:defRPr sz="3200"/>
            </a:lvl1pPr>
          </a:lstStyle>
          <a:p>
            <a:r>
              <a:rPr lang="en-US" altLang="zh-CN" dirty="0"/>
              <a:t>Click to edit Master title style</a:t>
            </a:r>
            <a:endParaRPr lang="zh-CN" altLang="en-US" dirty="0"/>
          </a:p>
        </p:txBody>
      </p:sp>
      <p:sp>
        <p:nvSpPr>
          <p:cNvPr id="6" name="日期占位符 5">
            <a:extLst>
              <a:ext uri="{FF2B5EF4-FFF2-40B4-BE49-F238E27FC236}">
                <a16:creationId xmlns:a16="http://schemas.microsoft.com/office/drawing/2014/main" id="{F27A5331-58C4-4210-9B29-7D209EC69FA0}"/>
              </a:ext>
            </a:extLst>
          </p:cNvPr>
          <p:cNvSpPr>
            <a:spLocks noGrp="1"/>
          </p:cNvSpPr>
          <p:nvPr>
            <p:ph type="dt" sz="half" idx="10"/>
          </p:nvPr>
        </p:nvSpPr>
        <p:spPr>
          <a:xfrm>
            <a:off x="5401732" y="6235706"/>
            <a:ext cx="1388536" cy="206381"/>
          </a:xfrm>
          <a:prstGeom prst="rect">
            <a:avLst/>
          </a:prstGeom>
        </p:spPr>
        <p:txBody>
          <a:bodyPr/>
          <a:lstStyle/>
          <a:p>
            <a:fld id="{C721B0BE-E770-5B48-9DCE-25CC8A503FCD}" type="datetimeFigureOut">
              <a:rPr lang="en-CN" smtClean="0"/>
              <a:t>2023/7/2</a:t>
            </a:fld>
            <a:endParaRPr lang="en-CN"/>
          </a:p>
        </p:txBody>
      </p:sp>
      <p:sp>
        <p:nvSpPr>
          <p:cNvPr id="7" name="页脚占位符 6">
            <a:extLst>
              <a:ext uri="{FF2B5EF4-FFF2-40B4-BE49-F238E27FC236}">
                <a16:creationId xmlns:a16="http://schemas.microsoft.com/office/drawing/2014/main" id="{CAC1F83E-F48A-4A82-AEA9-9C5660FBDC25}"/>
              </a:ext>
            </a:extLst>
          </p:cNvPr>
          <p:cNvSpPr>
            <a:spLocks noGrp="1"/>
          </p:cNvSpPr>
          <p:nvPr>
            <p:ph type="ftr" sz="quarter" idx="11"/>
          </p:nvPr>
        </p:nvSpPr>
        <p:spPr>
          <a:xfrm>
            <a:off x="660404" y="6235706"/>
            <a:ext cx="4140201" cy="206381"/>
          </a:xfrm>
          <a:prstGeom prst="rect">
            <a:avLst/>
          </a:prstGeom>
        </p:spPr>
        <p:txBody>
          <a:bodyPr/>
          <a:lstStyle/>
          <a:p>
            <a:endParaRPr lang="en-CN"/>
          </a:p>
        </p:txBody>
      </p:sp>
      <p:sp>
        <p:nvSpPr>
          <p:cNvPr id="8" name="灯片编号占位符 7">
            <a:extLst>
              <a:ext uri="{FF2B5EF4-FFF2-40B4-BE49-F238E27FC236}">
                <a16:creationId xmlns:a16="http://schemas.microsoft.com/office/drawing/2014/main" id="{1D47482C-BA78-45A4-AAF3-F9A7E84F9DAF}"/>
              </a:ext>
            </a:extLst>
          </p:cNvPr>
          <p:cNvSpPr>
            <a:spLocks noGrp="1"/>
          </p:cNvSpPr>
          <p:nvPr>
            <p:ph type="sldNum" sz="quarter" idx="12"/>
          </p:nvPr>
        </p:nvSpPr>
        <p:spPr>
          <a:xfrm>
            <a:off x="8971305" y="6235706"/>
            <a:ext cx="2547595" cy="206381"/>
          </a:xfrm>
          <a:prstGeom prst="rect">
            <a:avLst/>
          </a:prstGeom>
        </p:spPr>
        <p:txBody>
          <a:bodyPr/>
          <a:lstStyle/>
          <a:p>
            <a:fld id="{C524C1C4-A475-8D4A-AF45-C57F59DA58CB}" type="slidenum">
              <a:rPr lang="en-CN" smtClean="0"/>
              <a:t>‹#›</a:t>
            </a:fld>
            <a:endParaRPr lang="en-CN"/>
          </a:p>
        </p:txBody>
      </p:sp>
    </p:spTree>
    <p:extLst>
      <p:ext uri="{BB962C8B-B14F-4D97-AF65-F5344CB8AC3E}">
        <p14:creationId xmlns:p14="http://schemas.microsoft.com/office/powerpoint/2010/main" val="12572739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16227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末尾幻灯片">
    <p:bg>
      <p:bgPr>
        <a:solidFill>
          <a:srgbClr val="D1F4E4"/>
        </a:solidFill>
        <a:effectLst/>
      </p:bgPr>
    </p:bg>
    <p:spTree>
      <p:nvGrpSpPr>
        <p:cNvPr id="1" name=""/>
        <p:cNvGrpSpPr/>
        <p:nvPr/>
      </p:nvGrpSpPr>
      <p:grpSpPr>
        <a:xfrm>
          <a:off x="0" y="0"/>
          <a:ext cx="0" cy="0"/>
          <a:chOff x="0" y="0"/>
          <a:chExt cx="0" cy="0"/>
        </a:xfrm>
      </p:grpSpPr>
      <p:pic>
        <p:nvPicPr>
          <p:cNvPr id="6" name="图片 5" descr="图片包含 室内, 桌子, 前, 食物&#10;&#10;描述已自动生成">
            <a:extLst>
              <a:ext uri="{FF2B5EF4-FFF2-40B4-BE49-F238E27FC236}">
                <a16:creationId xmlns:a16="http://schemas.microsoft.com/office/drawing/2014/main" id="{BDCD6F40-5333-48A4-968B-5E5415594B67}"/>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1999" cy="6858000"/>
          </a:xfrm>
          <a:prstGeom prst="rect">
            <a:avLst/>
          </a:prstGeom>
        </p:spPr>
      </p:pic>
      <p:sp>
        <p:nvSpPr>
          <p:cNvPr id="9" name="文本占位符 8">
            <a:extLst>
              <a:ext uri="{FF2B5EF4-FFF2-40B4-BE49-F238E27FC236}">
                <a16:creationId xmlns:a16="http://schemas.microsoft.com/office/drawing/2014/main" id="{61AD4A32-20C8-4726-AD16-1BDF77BC7D8D}"/>
              </a:ext>
            </a:extLst>
          </p:cNvPr>
          <p:cNvSpPr>
            <a:spLocks noGrp="1"/>
          </p:cNvSpPr>
          <p:nvPr>
            <p:ph type="body" sz="quarter" idx="10" hasCustomPrompt="1"/>
          </p:nvPr>
        </p:nvSpPr>
        <p:spPr>
          <a:xfrm>
            <a:off x="7867649" y="6109861"/>
            <a:ext cx="3651251" cy="180659"/>
          </a:xfrm>
        </p:spPr>
        <p:txBody>
          <a:bodyPr vert="horz" wrap="none" lIns="91440" tIns="45720" rIns="91440" bIns="45720" rtlCol="0" anchor="ctr" anchorCtr="0">
            <a:noAutofit/>
          </a:bodyPr>
          <a:lstStyle>
            <a:lvl1pPr marL="0" indent="0" algn="r">
              <a:lnSpc>
                <a:spcPct val="100000"/>
              </a:lnSpc>
              <a:buNone/>
              <a:defRPr lang="zh-CN" altLang="en-US" sz="1000" b="0" dirty="0" smtClean="0">
                <a:ln>
                  <a:noFill/>
                </a:ln>
                <a:latin typeface="+mj-lt"/>
                <a:ea typeface="+mj-ea"/>
                <a:cs typeface="+mj-cs"/>
              </a:defRPr>
            </a:lvl1pPr>
          </a:lstStyle>
          <a:p>
            <a:pPr marL="228573" lvl="0" indent="-228573" algn="r">
              <a:spcBef>
                <a:spcPct val="0"/>
              </a:spcBef>
            </a:pPr>
            <a:r>
              <a:rPr lang="en-US" altLang="zh-CN" dirty="0"/>
              <a:t>Speaker name and title</a:t>
            </a:r>
          </a:p>
        </p:txBody>
      </p:sp>
      <p:sp>
        <p:nvSpPr>
          <p:cNvPr id="10" name="文本占位符 9">
            <a:extLst>
              <a:ext uri="{FF2B5EF4-FFF2-40B4-BE49-F238E27FC236}">
                <a16:creationId xmlns:a16="http://schemas.microsoft.com/office/drawing/2014/main" id="{D54D7F7E-B8E7-4142-A7D0-29EB98EAFC27}"/>
              </a:ext>
            </a:extLst>
          </p:cNvPr>
          <p:cNvSpPr>
            <a:spLocks noGrp="1"/>
          </p:cNvSpPr>
          <p:nvPr>
            <p:ph type="body" sz="quarter" idx="11" hasCustomPrompt="1"/>
          </p:nvPr>
        </p:nvSpPr>
        <p:spPr>
          <a:xfrm>
            <a:off x="673100" y="6109861"/>
            <a:ext cx="3651251" cy="180659"/>
          </a:xfrm>
        </p:spPr>
        <p:txBody>
          <a:bodyPr vert="horz" wrap="none" lIns="91440" tIns="45720" rIns="91440" bIns="45720" rtlCol="0" anchor="ctr" anchorCtr="0">
            <a:noAutofit/>
          </a:bodyPr>
          <a:lstStyle>
            <a:lvl1pPr marL="0" indent="0" algn="l">
              <a:lnSpc>
                <a:spcPct val="100000"/>
              </a:lnSpc>
              <a:buNone/>
              <a:defRPr lang="zh-CN" altLang="en-US" sz="1000" b="0" dirty="0" smtClean="0">
                <a:ln>
                  <a:noFill/>
                </a:ln>
                <a:latin typeface="+mj-lt"/>
                <a:ea typeface="+mj-ea"/>
                <a:cs typeface="+mj-cs"/>
              </a:defRPr>
            </a:lvl1pPr>
          </a:lstStyle>
          <a:p>
            <a:pPr marL="0" indent="0"/>
            <a:r>
              <a:rPr lang="en-US" altLang="zh-CN" dirty="0"/>
              <a:t>www.islide.cc</a:t>
            </a:r>
          </a:p>
        </p:txBody>
      </p:sp>
      <p:sp>
        <p:nvSpPr>
          <p:cNvPr id="11" name="标题 10">
            <a:extLst>
              <a:ext uri="{FF2B5EF4-FFF2-40B4-BE49-F238E27FC236}">
                <a16:creationId xmlns:a16="http://schemas.microsoft.com/office/drawing/2014/main" id="{01686588-C7AE-4EC2-8FC0-D269EDAB9662}"/>
              </a:ext>
            </a:extLst>
          </p:cNvPr>
          <p:cNvSpPr>
            <a:spLocks noGrp="1"/>
          </p:cNvSpPr>
          <p:nvPr>
            <p:ph type="ctrTitle" hasCustomPrompt="1"/>
          </p:nvPr>
        </p:nvSpPr>
        <p:spPr>
          <a:xfrm>
            <a:off x="4876800" y="1970088"/>
            <a:ext cx="6642102" cy="2387600"/>
          </a:xfrm>
        </p:spPr>
        <p:txBody>
          <a:bodyPr anchor="b">
            <a:normAutofit/>
          </a:bodyPr>
          <a:lstStyle>
            <a:lvl1pPr algn="l">
              <a:lnSpc>
                <a:spcPct val="100000"/>
              </a:lnSpc>
              <a:defRPr sz="4000"/>
            </a:lvl1pPr>
          </a:lstStyle>
          <a:p>
            <a:r>
              <a:rPr lang="en-US" altLang="zh-CN" dirty="0"/>
              <a:t>Click to edit Master title style </a:t>
            </a:r>
            <a:endParaRPr lang="zh-CN" altLang="en-US" dirty="0"/>
          </a:p>
        </p:txBody>
      </p:sp>
    </p:spTree>
    <p:extLst>
      <p:ext uri="{BB962C8B-B14F-4D97-AF65-F5344CB8AC3E}">
        <p14:creationId xmlns:p14="http://schemas.microsoft.com/office/powerpoint/2010/main" val="29479740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1F18504-D86E-411A-B171-2A74DE296A53}"/>
              </a:ext>
            </a:extLst>
          </p:cNvPr>
          <p:cNvSpPr>
            <a:spLocks noGrp="1"/>
          </p:cNvSpPr>
          <p:nvPr>
            <p:ph type="title"/>
          </p:nvPr>
        </p:nvSpPr>
        <p:spPr>
          <a:xfrm>
            <a:off x="660403" y="0"/>
            <a:ext cx="10858500" cy="1028700"/>
          </a:xfrm>
          <a:prstGeom prst="rect">
            <a:avLst/>
          </a:prstGeom>
        </p:spPr>
        <p:txBody>
          <a:bodyPr vert="horz" lIns="91440" tIns="45720" rIns="91440" bIns="45720" rtlCol="0" anchor="b">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468A4509-A6D7-41B5-BE28-213FB58E8B74}"/>
              </a:ext>
            </a:extLst>
          </p:cNvPr>
          <p:cNvSpPr>
            <a:spLocks noGrp="1"/>
          </p:cNvSpPr>
          <p:nvPr>
            <p:ph type="body" idx="1"/>
          </p:nvPr>
        </p:nvSpPr>
        <p:spPr>
          <a:xfrm>
            <a:off x="660403" y="1130300"/>
            <a:ext cx="10858500" cy="5003800"/>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10" name="日期占位符 9">
            <a:extLst>
              <a:ext uri="{FF2B5EF4-FFF2-40B4-BE49-F238E27FC236}">
                <a16:creationId xmlns:a16="http://schemas.microsoft.com/office/drawing/2014/main" id="{6DEDA773-1B71-4202-AD8A-0D33468FE901}"/>
              </a:ext>
            </a:extLst>
          </p:cNvPr>
          <p:cNvSpPr>
            <a:spLocks noGrp="1"/>
          </p:cNvSpPr>
          <p:nvPr>
            <p:ph type="dt" sz="half" idx="2"/>
          </p:nvPr>
        </p:nvSpPr>
        <p:spPr>
          <a:xfrm>
            <a:off x="5401732" y="6235706"/>
            <a:ext cx="1388536" cy="206381"/>
          </a:xfrm>
          <a:prstGeom prst="rect">
            <a:avLst/>
          </a:prstGeom>
        </p:spPr>
        <p:txBody>
          <a:bodyPr vert="horz" lIns="91440" tIns="45720" rIns="91440" bIns="45720" rtlCol="0" anchor="ctr"/>
          <a:lstStyle>
            <a:lvl1pPr algn="ctr">
              <a:defRPr sz="900">
                <a:solidFill>
                  <a:schemeClr val="tx1">
                    <a:lumMod val="50000"/>
                    <a:lumOff val="50000"/>
                  </a:schemeClr>
                </a:solidFill>
              </a:defRPr>
            </a:lvl1pPr>
          </a:lstStyle>
          <a:p>
            <a:fld id="{C721B0BE-E770-5B48-9DCE-25CC8A503FCD}" type="datetimeFigureOut">
              <a:rPr lang="en-CN" smtClean="0"/>
              <a:t>2023/7/2</a:t>
            </a:fld>
            <a:endParaRPr lang="en-CN"/>
          </a:p>
        </p:txBody>
      </p:sp>
      <p:sp>
        <p:nvSpPr>
          <p:cNvPr id="11" name="页脚占位符 10">
            <a:extLst>
              <a:ext uri="{FF2B5EF4-FFF2-40B4-BE49-F238E27FC236}">
                <a16:creationId xmlns:a16="http://schemas.microsoft.com/office/drawing/2014/main" id="{C0483E03-0186-4754-8285-0D57953FBD75}"/>
              </a:ext>
            </a:extLst>
          </p:cNvPr>
          <p:cNvSpPr>
            <a:spLocks noGrp="1"/>
          </p:cNvSpPr>
          <p:nvPr>
            <p:ph type="ftr" sz="quarter" idx="3"/>
          </p:nvPr>
        </p:nvSpPr>
        <p:spPr>
          <a:xfrm>
            <a:off x="660404" y="6235706"/>
            <a:ext cx="4140201" cy="206381"/>
          </a:xfrm>
          <a:prstGeom prst="rect">
            <a:avLst/>
          </a:prstGeom>
        </p:spPr>
        <p:txBody>
          <a:bodyPr vert="horz" lIns="91440" tIns="45720" rIns="91440" bIns="45720" rtlCol="0" anchor="ctr"/>
          <a:lstStyle>
            <a:lvl1pPr algn="l">
              <a:defRPr sz="900">
                <a:solidFill>
                  <a:schemeClr val="tx1">
                    <a:lumMod val="50000"/>
                    <a:lumOff val="50000"/>
                  </a:schemeClr>
                </a:solidFill>
              </a:defRPr>
            </a:lvl1pPr>
          </a:lstStyle>
          <a:p>
            <a:endParaRPr lang="en-CN"/>
          </a:p>
        </p:txBody>
      </p:sp>
      <p:sp>
        <p:nvSpPr>
          <p:cNvPr id="12" name="灯片编号占位符 11">
            <a:extLst>
              <a:ext uri="{FF2B5EF4-FFF2-40B4-BE49-F238E27FC236}">
                <a16:creationId xmlns:a16="http://schemas.microsoft.com/office/drawing/2014/main" id="{7E8030F2-F0B4-4140-B9B5-8B5B27074E99}"/>
              </a:ext>
            </a:extLst>
          </p:cNvPr>
          <p:cNvSpPr>
            <a:spLocks noGrp="1"/>
          </p:cNvSpPr>
          <p:nvPr>
            <p:ph type="sldNum" sz="quarter" idx="4"/>
          </p:nvPr>
        </p:nvSpPr>
        <p:spPr>
          <a:xfrm>
            <a:off x="8971305" y="6235706"/>
            <a:ext cx="2547595" cy="206381"/>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524C1C4-A475-8D4A-AF45-C57F59DA58CB}" type="slidenum">
              <a:rPr lang="en-CN" smtClean="0"/>
              <a:t>‹#›</a:t>
            </a:fld>
            <a:endParaRPr lang="en-CN"/>
          </a:p>
        </p:txBody>
      </p:sp>
    </p:spTree>
    <p:extLst>
      <p:ext uri="{BB962C8B-B14F-4D97-AF65-F5344CB8AC3E}">
        <p14:creationId xmlns:p14="http://schemas.microsoft.com/office/powerpoint/2010/main" val="3263427437"/>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332" rtl="0" eaLnBrk="1" latinLnBrk="0" hangingPunct="1">
        <a:lnSpc>
          <a:spcPct val="90000"/>
        </a:lnSpc>
        <a:spcBef>
          <a:spcPct val="0"/>
        </a:spcBef>
        <a:buNone/>
        <a:defRPr sz="2400" b="1" kern="1200">
          <a:solidFill>
            <a:schemeClr val="tx1"/>
          </a:solidFill>
          <a:latin typeface="+mj-lt"/>
          <a:ea typeface="+mj-ea"/>
          <a:cs typeface="+mj-cs"/>
        </a:defRPr>
      </a:lvl1pPr>
    </p:titleStyle>
    <p:bodyStyle>
      <a:lvl1pPr marL="228584" indent="-228584" algn="l" defTabSz="914332" rtl="0" eaLnBrk="1" latinLnBrk="0" hangingPunct="1">
        <a:lnSpc>
          <a:spcPct val="90000"/>
        </a:lnSpc>
        <a:spcBef>
          <a:spcPts val="1000"/>
        </a:spcBef>
        <a:buFont typeface="Arial" panose="020B0604020202020204" pitchFamily="34" charset="0"/>
        <a:buChar char="•"/>
        <a:defRPr sz="1800" b="1" kern="1200">
          <a:solidFill>
            <a:schemeClr val="tx1"/>
          </a:solidFill>
          <a:latin typeface="+mn-lt"/>
          <a:ea typeface="+mn-ea"/>
          <a:cs typeface="+mn-cs"/>
        </a:defRPr>
      </a:lvl1pPr>
      <a:lvl2pPr marL="685750" indent="-228584" algn="l" defTabSz="914332" rtl="0" eaLnBrk="1" latinLnBrk="0" hangingPunct="1">
        <a:lnSpc>
          <a:spcPct val="90000"/>
        </a:lnSpc>
        <a:spcBef>
          <a:spcPts val="500"/>
        </a:spcBef>
        <a:buFont typeface="Arial" panose="020B0604020202020204" pitchFamily="34" charset="0"/>
        <a:buChar char="•"/>
        <a:defRPr sz="1600" b="1" kern="1200">
          <a:solidFill>
            <a:schemeClr val="tx1"/>
          </a:solidFill>
          <a:latin typeface="+mn-lt"/>
          <a:ea typeface="+mn-ea"/>
          <a:cs typeface="+mn-cs"/>
        </a:defRPr>
      </a:lvl2pPr>
      <a:lvl3pPr marL="1142914" indent="-228584" algn="l" defTabSz="914332"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080" indent="-228584" algn="l" defTabSz="914332"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247" indent="-228584" algn="l" defTabSz="914332"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412" indent="-228584" algn="l" defTabSz="91433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78" indent="-228584" algn="l" defTabSz="91433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744" indent="-228584" algn="l" defTabSz="91433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910" indent="-228584" algn="l" defTabSz="91433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1.jpeg"/><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6.jpe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7.jpeg"/><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iŝļiḑe"/>
        <p:cNvGrpSpPr/>
        <p:nvPr/>
      </p:nvGrpSpPr>
      <p:grpSpPr>
        <a:xfrm>
          <a:off x="0" y="0"/>
          <a:ext cx="0" cy="0"/>
          <a:chOff x="0" y="0"/>
          <a:chExt cx="0" cy="0"/>
        </a:xfrm>
      </p:grpSpPr>
      <p:sp>
        <p:nvSpPr>
          <p:cNvPr id="33" name="î$1íḑê">
            <a:extLst>
              <a:ext uri="{FF2B5EF4-FFF2-40B4-BE49-F238E27FC236}">
                <a16:creationId xmlns:a16="http://schemas.microsoft.com/office/drawing/2014/main" id="{608B3F0C-999B-4557-84C5-9EEB681B5361}"/>
              </a:ext>
            </a:extLst>
          </p:cNvPr>
          <p:cNvSpPr txBox="1"/>
          <p:nvPr/>
        </p:nvSpPr>
        <p:spPr>
          <a:xfrm>
            <a:off x="765163" y="1619074"/>
            <a:ext cx="4737254" cy="1482615"/>
          </a:xfrm>
          <a:prstGeom prst="rect">
            <a:avLst/>
          </a:prstGeom>
          <a:noFill/>
        </p:spPr>
        <p:txBody>
          <a:bodyPr wrap="none" rtlCol="0">
            <a:prstTxWarp prst="textPlain">
              <a:avLst/>
            </a:prstTxWarp>
            <a:spAutoFit/>
          </a:bodyPr>
          <a:lstStyle/>
          <a:p>
            <a:r>
              <a:rPr lang="en-US" altLang="zh-CN" sz="20000" b="1" dirty="0">
                <a:ln w="38100">
                  <a:solidFill>
                    <a:schemeClr val="bg1">
                      <a:alpha val="50000"/>
                    </a:schemeClr>
                  </a:solidFill>
                </a:ln>
                <a:noFill/>
                <a:cs typeface="+mn-ea"/>
                <a:sym typeface="+mn-lt"/>
              </a:rPr>
              <a:t>Plant</a:t>
            </a:r>
          </a:p>
        </p:txBody>
      </p:sp>
      <p:sp>
        <p:nvSpPr>
          <p:cNvPr id="20" name="ïslíḑè">
            <a:extLst>
              <a:ext uri="{FF2B5EF4-FFF2-40B4-BE49-F238E27FC236}">
                <a16:creationId xmlns:a16="http://schemas.microsoft.com/office/drawing/2014/main" id="{888C1FC5-2004-4FDA-952C-131381E9FCCD}"/>
              </a:ext>
            </a:extLst>
          </p:cNvPr>
          <p:cNvSpPr>
            <a:spLocks noGrp="1"/>
          </p:cNvSpPr>
          <p:nvPr>
            <p:ph type="ctrTitle"/>
          </p:nvPr>
        </p:nvSpPr>
        <p:spPr/>
        <p:txBody>
          <a:bodyPr>
            <a:normAutofit/>
          </a:bodyPr>
          <a:lstStyle/>
          <a:p>
            <a:r>
              <a:rPr lang="zh-CN" altLang="en-US" dirty="0">
                <a:latin typeface="+mn-lt"/>
                <a:ea typeface="+mn-ea"/>
                <a:cs typeface="+mn-ea"/>
                <a:sym typeface="+mn-lt"/>
              </a:rPr>
              <a:t>植物生物学</a:t>
            </a:r>
            <a:br>
              <a:rPr lang="zh-CN" altLang="en-US" dirty="0">
                <a:latin typeface="+mn-lt"/>
                <a:ea typeface="+mn-ea"/>
                <a:cs typeface="+mn-ea"/>
                <a:sym typeface="+mn-lt"/>
              </a:rPr>
            </a:br>
            <a:r>
              <a:rPr lang="zh-CN" altLang="en-US" b="0" dirty="0">
                <a:latin typeface="+mn-lt"/>
                <a:ea typeface="+mn-ea"/>
                <a:cs typeface="+mn-ea"/>
                <a:sym typeface="+mn-lt"/>
              </a:rPr>
              <a:t>实验汇报</a:t>
            </a:r>
          </a:p>
        </p:txBody>
      </p:sp>
      <p:sp>
        <p:nvSpPr>
          <p:cNvPr id="26" name="iṩļiḓê">
            <a:extLst>
              <a:ext uri="{FF2B5EF4-FFF2-40B4-BE49-F238E27FC236}">
                <a16:creationId xmlns:a16="http://schemas.microsoft.com/office/drawing/2014/main" id="{79FC1A5A-468B-40B7-99EB-53D11BB92BC4}"/>
              </a:ext>
            </a:extLst>
          </p:cNvPr>
          <p:cNvSpPr>
            <a:spLocks noGrp="1"/>
          </p:cNvSpPr>
          <p:nvPr>
            <p:ph type="subTitle" idx="1"/>
          </p:nvPr>
        </p:nvSpPr>
        <p:spPr/>
        <p:txBody>
          <a:bodyPr/>
          <a:lstStyle/>
          <a:p>
            <a:endParaRPr lang="en-US" altLang="zh-CN" dirty="0">
              <a:cs typeface="+mn-ea"/>
              <a:sym typeface="+mn-lt"/>
            </a:endParaRPr>
          </a:p>
        </p:txBody>
      </p:sp>
      <p:grpSp>
        <p:nvGrpSpPr>
          <p:cNvPr id="41" name="iŝ1îďe">
            <a:extLst>
              <a:ext uri="{FF2B5EF4-FFF2-40B4-BE49-F238E27FC236}">
                <a16:creationId xmlns:a16="http://schemas.microsoft.com/office/drawing/2014/main" id="{8BA421AC-6F49-46B7-B293-B7495E9A87CD}"/>
              </a:ext>
            </a:extLst>
          </p:cNvPr>
          <p:cNvGrpSpPr/>
          <p:nvPr/>
        </p:nvGrpSpPr>
        <p:grpSpPr>
          <a:xfrm>
            <a:off x="9327274" y="648350"/>
            <a:ext cx="2191626" cy="356310"/>
            <a:chOff x="9327274" y="648350"/>
            <a:chExt cx="2191626" cy="356310"/>
          </a:xfrm>
        </p:grpSpPr>
        <p:sp>
          <p:nvSpPr>
            <p:cNvPr id="9" name="ísḻïḍè">
              <a:extLst>
                <a:ext uri="{FF2B5EF4-FFF2-40B4-BE49-F238E27FC236}">
                  <a16:creationId xmlns:a16="http://schemas.microsoft.com/office/drawing/2014/main" id="{FA9648DB-006B-4347-A71A-BEA7A2800A13}"/>
                </a:ext>
              </a:extLst>
            </p:cNvPr>
            <p:cNvSpPr/>
            <p:nvPr/>
          </p:nvSpPr>
          <p:spPr>
            <a:xfrm>
              <a:off x="9327274" y="648350"/>
              <a:ext cx="2191626" cy="338554"/>
            </a:xfrm>
            <a:prstGeom prst="rect">
              <a:avLst/>
            </a:prstGeom>
          </p:spPr>
          <p:txBody>
            <a:bodyPr vert="horz" wrap="none" lIns="91440" tIns="45720" rIns="91440" bIns="45720" rtlCol="0">
              <a:spAutoFit/>
            </a:bodyPr>
            <a:lstStyle/>
            <a:p>
              <a:pPr algn="r" defTabSz="914332"/>
              <a:r>
                <a:rPr lang="en-US" altLang="zh-CN" sz="1600" b="1" dirty="0">
                  <a:solidFill>
                    <a:srgbClr val="252D4F"/>
                  </a:solidFill>
                  <a:cs typeface="+mn-ea"/>
                  <a:sym typeface="+mn-lt"/>
                </a:rPr>
                <a:t>Experimental Report</a:t>
              </a:r>
              <a:endParaRPr lang="zh-CN" altLang="en-US" sz="1600" b="1" dirty="0">
                <a:solidFill>
                  <a:srgbClr val="252D4F"/>
                </a:solidFill>
                <a:cs typeface="+mn-ea"/>
                <a:sym typeface="+mn-lt"/>
              </a:endParaRPr>
            </a:p>
          </p:txBody>
        </p:sp>
        <p:cxnSp>
          <p:nvCxnSpPr>
            <p:cNvPr id="11" name="iS1îďé">
              <a:extLst>
                <a:ext uri="{FF2B5EF4-FFF2-40B4-BE49-F238E27FC236}">
                  <a16:creationId xmlns:a16="http://schemas.microsoft.com/office/drawing/2014/main" id="{7A853C86-EA1C-4116-898B-8BE0AA6A5C5D}"/>
                </a:ext>
              </a:extLst>
            </p:cNvPr>
            <p:cNvCxnSpPr>
              <a:cxnSpLocks/>
            </p:cNvCxnSpPr>
            <p:nvPr/>
          </p:nvCxnSpPr>
          <p:spPr>
            <a:xfrm>
              <a:off x="10774680" y="1004660"/>
              <a:ext cx="678180"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grpSp>
        <p:nvGrpSpPr>
          <p:cNvPr id="18" name="îšļiḑe">
            <a:extLst>
              <a:ext uri="{FF2B5EF4-FFF2-40B4-BE49-F238E27FC236}">
                <a16:creationId xmlns:a16="http://schemas.microsoft.com/office/drawing/2014/main" id="{341C589F-8DAA-4BD5-B88A-175B9BCDC4C1}"/>
              </a:ext>
            </a:extLst>
          </p:cNvPr>
          <p:cNvGrpSpPr/>
          <p:nvPr/>
        </p:nvGrpSpPr>
        <p:grpSpPr>
          <a:xfrm>
            <a:off x="6533706" y="1616310"/>
            <a:ext cx="3920128" cy="5241690"/>
            <a:chOff x="6533706" y="1616310"/>
            <a:chExt cx="3920128" cy="5241690"/>
          </a:xfrm>
        </p:grpSpPr>
        <p:sp>
          <p:nvSpPr>
            <p:cNvPr id="19" name="iš1idè">
              <a:extLst>
                <a:ext uri="{FF2B5EF4-FFF2-40B4-BE49-F238E27FC236}">
                  <a16:creationId xmlns:a16="http://schemas.microsoft.com/office/drawing/2014/main" id="{77D5649E-AD95-47C9-832C-006F1EA41504}"/>
                </a:ext>
              </a:extLst>
            </p:cNvPr>
            <p:cNvSpPr/>
            <p:nvPr/>
          </p:nvSpPr>
          <p:spPr>
            <a:xfrm>
              <a:off x="9134698" y="1770743"/>
              <a:ext cx="1276678" cy="1276678"/>
            </a:xfrm>
            <a:prstGeom prst="arc">
              <a:avLst>
                <a:gd name="adj1" fmla="val 18693200"/>
                <a:gd name="adj2" fmla="val 2071651"/>
              </a:avLst>
            </a:prstGeom>
            <a:ln w="508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cs typeface="+mn-ea"/>
                <a:sym typeface="+mn-lt"/>
              </a:endParaRPr>
            </a:p>
          </p:txBody>
        </p:sp>
        <p:sp>
          <p:nvSpPr>
            <p:cNvPr id="21" name="îṧḷídê">
              <a:extLst>
                <a:ext uri="{FF2B5EF4-FFF2-40B4-BE49-F238E27FC236}">
                  <a16:creationId xmlns:a16="http://schemas.microsoft.com/office/drawing/2014/main" id="{DF09A9E3-47A4-4BB3-A94E-4631583753DA}"/>
                </a:ext>
              </a:extLst>
            </p:cNvPr>
            <p:cNvSpPr/>
            <p:nvPr/>
          </p:nvSpPr>
          <p:spPr>
            <a:xfrm flipH="1">
              <a:off x="6533706" y="3105150"/>
              <a:ext cx="921244" cy="783431"/>
            </a:xfrm>
            <a:prstGeom prst="arc">
              <a:avLst>
                <a:gd name="adj1" fmla="val 17082036"/>
                <a:gd name="adj2" fmla="val 21547617"/>
              </a:avLst>
            </a:prstGeom>
            <a:ln w="508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cxnSp>
          <p:nvCxnSpPr>
            <p:cNvPr id="22" name="ïŝ1íḋé">
              <a:extLst>
                <a:ext uri="{FF2B5EF4-FFF2-40B4-BE49-F238E27FC236}">
                  <a16:creationId xmlns:a16="http://schemas.microsoft.com/office/drawing/2014/main" id="{34473740-5E6B-4C2E-ADFE-54969AC1F893}"/>
                </a:ext>
              </a:extLst>
            </p:cNvPr>
            <p:cNvCxnSpPr>
              <a:cxnSpLocks/>
            </p:cNvCxnSpPr>
            <p:nvPr/>
          </p:nvCxnSpPr>
          <p:spPr>
            <a:xfrm>
              <a:off x="7099430" y="5802694"/>
              <a:ext cx="27611" cy="102538"/>
            </a:xfrm>
            <a:prstGeom prst="line">
              <a:avLst/>
            </a:prstGeom>
            <a:ln w="508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23" name="ïŝ1íḓê">
              <a:extLst>
                <a:ext uri="{FF2B5EF4-FFF2-40B4-BE49-F238E27FC236}">
                  <a16:creationId xmlns:a16="http://schemas.microsoft.com/office/drawing/2014/main" id="{6D3DC5D6-8F85-4750-AB3D-B36B051FC4A7}"/>
                </a:ext>
              </a:extLst>
            </p:cNvPr>
            <p:cNvCxnSpPr>
              <a:cxnSpLocks/>
            </p:cNvCxnSpPr>
            <p:nvPr/>
          </p:nvCxnSpPr>
          <p:spPr>
            <a:xfrm>
              <a:off x="7190884" y="6109861"/>
              <a:ext cx="201451" cy="748139"/>
            </a:xfrm>
            <a:prstGeom prst="line">
              <a:avLst/>
            </a:prstGeom>
            <a:ln w="508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24" name="iŝľiḓê">
              <a:extLst>
                <a:ext uri="{FF2B5EF4-FFF2-40B4-BE49-F238E27FC236}">
                  <a16:creationId xmlns:a16="http://schemas.microsoft.com/office/drawing/2014/main" id="{A74B1D79-8E44-410F-9D4F-BC966C89570C}"/>
                </a:ext>
              </a:extLst>
            </p:cNvPr>
            <p:cNvCxnSpPr>
              <a:cxnSpLocks/>
            </p:cNvCxnSpPr>
            <p:nvPr/>
          </p:nvCxnSpPr>
          <p:spPr>
            <a:xfrm flipH="1">
              <a:off x="10147652" y="5282067"/>
              <a:ext cx="140190" cy="520627"/>
            </a:xfrm>
            <a:prstGeom prst="line">
              <a:avLst/>
            </a:prstGeom>
            <a:ln w="508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25" name="îš1ïḑe">
              <a:extLst>
                <a:ext uri="{FF2B5EF4-FFF2-40B4-BE49-F238E27FC236}">
                  <a16:creationId xmlns:a16="http://schemas.microsoft.com/office/drawing/2014/main" id="{14C55CCE-4C8D-44D2-9C05-EFD760DBBD40}"/>
                </a:ext>
              </a:extLst>
            </p:cNvPr>
            <p:cNvSpPr/>
            <p:nvPr/>
          </p:nvSpPr>
          <p:spPr>
            <a:xfrm flipH="1">
              <a:off x="6869089" y="2884455"/>
              <a:ext cx="678936" cy="678936"/>
            </a:xfrm>
            <a:prstGeom prst="arc">
              <a:avLst>
                <a:gd name="adj1" fmla="val 16029456"/>
                <a:gd name="adj2" fmla="val 20515178"/>
              </a:avLst>
            </a:prstGeom>
            <a:ln w="508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27" name="ïṡ1îḍé">
              <a:extLst>
                <a:ext uri="{FF2B5EF4-FFF2-40B4-BE49-F238E27FC236}">
                  <a16:creationId xmlns:a16="http://schemas.microsoft.com/office/drawing/2014/main" id="{13E33878-06B3-4475-BBB1-FC64C6DDBC43}"/>
                </a:ext>
              </a:extLst>
            </p:cNvPr>
            <p:cNvSpPr/>
            <p:nvPr/>
          </p:nvSpPr>
          <p:spPr>
            <a:xfrm>
              <a:off x="9173169" y="2583797"/>
              <a:ext cx="1276678" cy="1032934"/>
            </a:xfrm>
            <a:prstGeom prst="arc">
              <a:avLst>
                <a:gd name="adj1" fmla="val 19543855"/>
                <a:gd name="adj2" fmla="val 1898733"/>
              </a:avLst>
            </a:prstGeom>
            <a:ln w="508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28" name="ïṧ1iḑe">
              <a:extLst>
                <a:ext uri="{FF2B5EF4-FFF2-40B4-BE49-F238E27FC236}">
                  <a16:creationId xmlns:a16="http://schemas.microsoft.com/office/drawing/2014/main" id="{5FE48D5D-6087-4C09-A02E-6527E99682CE}"/>
                </a:ext>
              </a:extLst>
            </p:cNvPr>
            <p:cNvSpPr/>
            <p:nvPr/>
          </p:nvSpPr>
          <p:spPr>
            <a:xfrm>
              <a:off x="10250684" y="3845581"/>
              <a:ext cx="203150" cy="203150"/>
            </a:xfrm>
            <a:prstGeom prst="ellipse">
              <a:avLst/>
            </a:prstGeom>
            <a:ln w="508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29" name="îśḷiḋê">
              <a:extLst>
                <a:ext uri="{FF2B5EF4-FFF2-40B4-BE49-F238E27FC236}">
                  <a16:creationId xmlns:a16="http://schemas.microsoft.com/office/drawing/2014/main" id="{63743AB3-AA82-4B87-B0DA-F25A8CAF6AE3}"/>
                </a:ext>
              </a:extLst>
            </p:cNvPr>
            <p:cNvSpPr/>
            <p:nvPr/>
          </p:nvSpPr>
          <p:spPr>
            <a:xfrm>
              <a:off x="7853360" y="1616310"/>
              <a:ext cx="154433" cy="154433"/>
            </a:xfrm>
            <a:prstGeom prst="ellipse">
              <a:avLst/>
            </a:prstGeom>
            <a:ln w="508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grpSp>
      <p:cxnSp>
        <p:nvCxnSpPr>
          <p:cNvPr id="37" name="iṣ1iďè">
            <a:extLst>
              <a:ext uri="{FF2B5EF4-FFF2-40B4-BE49-F238E27FC236}">
                <a16:creationId xmlns:a16="http://schemas.microsoft.com/office/drawing/2014/main" id="{D46F06A2-B54E-4657-BA56-C7B6ADD93000}"/>
              </a:ext>
            </a:extLst>
          </p:cNvPr>
          <p:cNvCxnSpPr>
            <a:cxnSpLocks/>
          </p:cNvCxnSpPr>
          <p:nvPr/>
        </p:nvCxnSpPr>
        <p:spPr>
          <a:xfrm>
            <a:off x="2259696" y="3454400"/>
            <a:ext cx="3099704"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38" name="ïṡ1îḓe">
            <a:extLst>
              <a:ext uri="{FF2B5EF4-FFF2-40B4-BE49-F238E27FC236}">
                <a16:creationId xmlns:a16="http://schemas.microsoft.com/office/drawing/2014/main" id="{57A37E7B-9D9E-4A85-B327-69966545440B}"/>
              </a:ext>
            </a:extLst>
          </p:cNvPr>
          <p:cNvCxnSpPr>
            <a:cxnSpLocks/>
          </p:cNvCxnSpPr>
          <p:nvPr/>
        </p:nvCxnSpPr>
        <p:spPr>
          <a:xfrm>
            <a:off x="752325" y="5005806"/>
            <a:ext cx="718335"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2932714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ïŝḷîďè"/>
        <p:cNvGrpSpPr/>
        <p:nvPr/>
      </p:nvGrpSpPr>
      <p:grpSpPr>
        <a:xfrm>
          <a:off x="0" y="0"/>
          <a:ext cx="0" cy="0"/>
          <a:chOff x="0" y="0"/>
          <a:chExt cx="0" cy="0"/>
        </a:xfrm>
      </p:grpSpPr>
      <p:sp>
        <p:nvSpPr>
          <p:cNvPr id="5" name="iŝliḋè">
            <a:extLst>
              <a:ext uri="{FF2B5EF4-FFF2-40B4-BE49-F238E27FC236}">
                <a16:creationId xmlns:a16="http://schemas.microsoft.com/office/drawing/2014/main" id="{49182C6E-0DB0-4BEA-8EB9-4CD4DE5E9807}"/>
              </a:ext>
            </a:extLst>
          </p:cNvPr>
          <p:cNvSpPr>
            <a:spLocks noGrp="1"/>
          </p:cNvSpPr>
          <p:nvPr>
            <p:ph type="title"/>
          </p:nvPr>
        </p:nvSpPr>
        <p:spPr>
          <a:xfrm>
            <a:off x="660403" y="0"/>
            <a:ext cx="10858500" cy="1447800"/>
          </a:xfrm>
        </p:spPr>
        <p:txBody>
          <a:bodyPr/>
          <a:lstStyle/>
          <a:p>
            <a:pPr>
              <a:lnSpc>
                <a:spcPct val="120000"/>
              </a:lnSpc>
            </a:pPr>
            <a:r>
              <a:rPr lang="zh-CN" altLang="en-US" dirty="0">
                <a:latin typeface="+mn-lt"/>
                <a:ea typeface="+mn-ea"/>
                <a:cs typeface="+mn-ea"/>
                <a:sym typeface="+mn-lt"/>
              </a:rPr>
              <a:t>一般规律</a:t>
            </a:r>
          </a:p>
        </p:txBody>
      </p:sp>
      <p:cxnSp>
        <p:nvCxnSpPr>
          <p:cNvPr id="76" name="iṥ1ïḍé">
            <a:extLst>
              <a:ext uri="{FF2B5EF4-FFF2-40B4-BE49-F238E27FC236}">
                <a16:creationId xmlns:a16="http://schemas.microsoft.com/office/drawing/2014/main" id="{FD99E3D5-ED78-46B6-87C7-8E72B38B73C3}"/>
              </a:ext>
            </a:extLst>
          </p:cNvPr>
          <p:cNvCxnSpPr>
            <a:cxnSpLocks/>
          </p:cNvCxnSpPr>
          <p:nvPr/>
        </p:nvCxnSpPr>
        <p:spPr>
          <a:xfrm>
            <a:off x="1612886" y="1447800"/>
            <a:ext cx="768364"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2" name="îślïḑè">
            <a:extLst>
              <a:ext uri="{FF2B5EF4-FFF2-40B4-BE49-F238E27FC236}">
                <a16:creationId xmlns:a16="http://schemas.microsoft.com/office/drawing/2014/main" id="{778B38AC-2C74-44BD-A831-0813A7B26D50}"/>
              </a:ext>
            </a:extLst>
          </p:cNvPr>
          <p:cNvGrpSpPr/>
          <p:nvPr/>
        </p:nvGrpSpPr>
        <p:grpSpPr>
          <a:xfrm>
            <a:off x="1216575" y="2825042"/>
            <a:ext cx="5035560" cy="1207915"/>
            <a:chOff x="4007872" y="3215447"/>
            <a:chExt cx="5035560" cy="1207915"/>
          </a:xfrm>
        </p:grpSpPr>
        <p:grpSp>
          <p:nvGrpSpPr>
            <p:cNvPr id="12" name="ïṣlïḍé">
              <a:extLst>
                <a:ext uri="{FF2B5EF4-FFF2-40B4-BE49-F238E27FC236}">
                  <a16:creationId xmlns:a16="http://schemas.microsoft.com/office/drawing/2014/main" id="{8A2D5E1D-47A8-423F-B907-8A88EE92E08B}"/>
                </a:ext>
              </a:extLst>
            </p:cNvPr>
            <p:cNvGrpSpPr/>
            <p:nvPr/>
          </p:nvGrpSpPr>
          <p:grpSpPr>
            <a:xfrm>
              <a:off x="4007872" y="3284631"/>
              <a:ext cx="410200" cy="410198"/>
              <a:chOff x="4522037" y="1811813"/>
              <a:chExt cx="410200" cy="410198"/>
            </a:xfrm>
          </p:grpSpPr>
          <p:sp>
            <p:nvSpPr>
              <p:cNvPr id="21" name="iŝḷíḋè">
                <a:extLst>
                  <a:ext uri="{FF2B5EF4-FFF2-40B4-BE49-F238E27FC236}">
                    <a16:creationId xmlns:a16="http://schemas.microsoft.com/office/drawing/2014/main" id="{3381A310-A6DA-449A-BBAC-07A4C69D38CE}"/>
                  </a:ext>
                </a:extLst>
              </p:cNvPr>
              <p:cNvSpPr/>
              <p:nvPr/>
            </p:nvSpPr>
            <p:spPr>
              <a:xfrm>
                <a:off x="4522037" y="1811813"/>
                <a:ext cx="410200" cy="410198"/>
              </a:xfrm>
              <a:prstGeom prst="roundRect">
                <a:avLst/>
              </a:prstGeom>
              <a:solidFill>
                <a:schemeClr val="accent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8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lnSpc>
                    <a:spcPct val="130000"/>
                  </a:lnSpc>
                </a:pPr>
                <a:endParaRPr lang="zh-CN" altLang="en-US" sz="2000" b="1" dirty="0">
                  <a:solidFill>
                    <a:schemeClr val="bg1"/>
                  </a:solidFill>
                  <a:cs typeface="+mn-ea"/>
                  <a:sym typeface="+mn-lt"/>
                </a:endParaRPr>
              </a:p>
            </p:txBody>
          </p:sp>
          <p:sp>
            <p:nvSpPr>
              <p:cNvPr id="22" name="îś1íḑe">
                <a:extLst>
                  <a:ext uri="{FF2B5EF4-FFF2-40B4-BE49-F238E27FC236}">
                    <a16:creationId xmlns:a16="http://schemas.microsoft.com/office/drawing/2014/main" id="{87892659-52AD-4660-A2E0-4B59480DB21A}"/>
                  </a:ext>
                </a:extLst>
              </p:cNvPr>
              <p:cNvSpPr/>
              <p:nvPr/>
            </p:nvSpPr>
            <p:spPr>
              <a:xfrm>
                <a:off x="4638137" y="1952391"/>
                <a:ext cx="178001" cy="141741"/>
              </a:xfrm>
              <a:custGeom>
                <a:avLst/>
                <a:gdLst>
                  <a:gd name="connsiteX0" fmla="*/ 486767 w 514350"/>
                  <a:gd name="connsiteY0" fmla="*/ 621 h 409575"/>
                  <a:gd name="connsiteX1" fmla="*/ 515342 w 514350"/>
                  <a:gd name="connsiteY1" fmla="*/ 29196 h 409575"/>
                  <a:gd name="connsiteX2" fmla="*/ 515342 w 514350"/>
                  <a:gd name="connsiteY2" fmla="*/ 324471 h 409575"/>
                  <a:gd name="connsiteX3" fmla="*/ 486767 w 514350"/>
                  <a:gd name="connsiteY3" fmla="*/ 353046 h 409575"/>
                  <a:gd name="connsiteX4" fmla="*/ 192159 w 514350"/>
                  <a:gd name="connsiteY4" fmla="*/ 353046 h 409575"/>
                  <a:gd name="connsiteX5" fmla="*/ 115387 w 514350"/>
                  <a:gd name="connsiteY5" fmla="*/ 410196 h 409575"/>
                  <a:gd name="connsiteX6" fmla="*/ 115387 w 514350"/>
                  <a:gd name="connsiteY6" fmla="*/ 353046 h 409575"/>
                  <a:gd name="connsiteX7" fmla="*/ 29567 w 514350"/>
                  <a:gd name="connsiteY7" fmla="*/ 353046 h 409575"/>
                  <a:gd name="connsiteX8" fmla="*/ 992 w 514350"/>
                  <a:gd name="connsiteY8" fmla="*/ 324471 h 409575"/>
                  <a:gd name="connsiteX9" fmla="*/ 992 w 514350"/>
                  <a:gd name="connsiteY9" fmla="*/ 29196 h 409575"/>
                  <a:gd name="connsiteX10" fmla="*/ 29567 w 514350"/>
                  <a:gd name="connsiteY10" fmla="*/ 621 h 409575"/>
                  <a:gd name="connsiteX11" fmla="*/ 486767 w 514350"/>
                  <a:gd name="connsiteY11" fmla="*/ 621 h 409575"/>
                  <a:gd name="connsiteX12" fmla="*/ 124817 w 514350"/>
                  <a:gd name="connsiteY12" fmla="*/ 143496 h 409575"/>
                  <a:gd name="connsiteX13" fmla="*/ 91480 w 514350"/>
                  <a:gd name="connsiteY13" fmla="*/ 176834 h 409575"/>
                  <a:gd name="connsiteX14" fmla="*/ 124817 w 514350"/>
                  <a:gd name="connsiteY14" fmla="*/ 210171 h 409575"/>
                  <a:gd name="connsiteX15" fmla="*/ 158155 w 514350"/>
                  <a:gd name="connsiteY15" fmla="*/ 176834 h 409575"/>
                  <a:gd name="connsiteX16" fmla="*/ 124817 w 514350"/>
                  <a:gd name="connsiteY16" fmla="*/ 143496 h 409575"/>
                  <a:gd name="connsiteX17" fmla="*/ 258167 w 514350"/>
                  <a:gd name="connsiteY17" fmla="*/ 143496 h 409575"/>
                  <a:gd name="connsiteX18" fmla="*/ 224830 w 514350"/>
                  <a:gd name="connsiteY18" fmla="*/ 176834 h 409575"/>
                  <a:gd name="connsiteX19" fmla="*/ 258167 w 514350"/>
                  <a:gd name="connsiteY19" fmla="*/ 210171 h 409575"/>
                  <a:gd name="connsiteX20" fmla="*/ 291505 w 514350"/>
                  <a:gd name="connsiteY20" fmla="*/ 176834 h 409575"/>
                  <a:gd name="connsiteX21" fmla="*/ 258167 w 514350"/>
                  <a:gd name="connsiteY21" fmla="*/ 143496 h 409575"/>
                  <a:gd name="connsiteX22" fmla="*/ 391517 w 514350"/>
                  <a:gd name="connsiteY22" fmla="*/ 143496 h 409575"/>
                  <a:gd name="connsiteX23" fmla="*/ 358180 w 514350"/>
                  <a:gd name="connsiteY23" fmla="*/ 176834 h 409575"/>
                  <a:gd name="connsiteX24" fmla="*/ 391517 w 514350"/>
                  <a:gd name="connsiteY24" fmla="*/ 210171 h 409575"/>
                  <a:gd name="connsiteX25" fmla="*/ 424855 w 514350"/>
                  <a:gd name="connsiteY25" fmla="*/ 176834 h 409575"/>
                  <a:gd name="connsiteX26" fmla="*/ 391517 w 514350"/>
                  <a:gd name="connsiteY26" fmla="*/ 143496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14350" h="409575">
                    <a:moveTo>
                      <a:pt x="486767" y="621"/>
                    </a:moveTo>
                    <a:cubicBezTo>
                      <a:pt x="502579" y="621"/>
                      <a:pt x="515342" y="13385"/>
                      <a:pt x="515342" y="29196"/>
                    </a:cubicBezTo>
                    <a:lnTo>
                      <a:pt x="515342" y="324471"/>
                    </a:lnTo>
                    <a:cubicBezTo>
                      <a:pt x="515342" y="340282"/>
                      <a:pt x="502579" y="353046"/>
                      <a:pt x="486767" y="353046"/>
                    </a:cubicBezTo>
                    <a:lnTo>
                      <a:pt x="192159" y="353046"/>
                    </a:lnTo>
                    <a:lnTo>
                      <a:pt x="115387" y="410196"/>
                    </a:lnTo>
                    <a:lnTo>
                      <a:pt x="115387" y="353046"/>
                    </a:lnTo>
                    <a:lnTo>
                      <a:pt x="29567" y="353046"/>
                    </a:lnTo>
                    <a:cubicBezTo>
                      <a:pt x="13755" y="353046"/>
                      <a:pt x="992" y="340282"/>
                      <a:pt x="992" y="324471"/>
                    </a:cubicBezTo>
                    <a:lnTo>
                      <a:pt x="992" y="29196"/>
                    </a:lnTo>
                    <a:cubicBezTo>
                      <a:pt x="992" y="13385"/>
                      <a:pt x="13755" y="621"/>
                      <a:pt x="29567" y="621"/>
                    </a:cubicBezTo>
                    <a:lnTo>
                      <a:pt x="486767" y="621"/>
                    </a:lnTo>
                    <a:close/>
                    <a:moveTo>
                      <a:pt x="124817" y="143496"/>
                    </a:moveTo>
                    <a:cubicBezTo>
                      <a:pt x="106434" y="143496"/>
                      <a:pt x="91480" y="158450"/>
                      <a:pt x="91480" y="176834"/>
                    </a:cubicBezTo>
                    <a:cubicBezTo>
                      <a:pt x="91480" y="195217"/>
                      <a:pt x="106434" y="210171"/>
                      <a:pt x="124817" y="210171"/>
                    </a:cubicBezTo>
                    <a:cubicBezTo>
                      <a:pt x="143200" y="210171"/>
                      <a:pt x="158155" y="195217"/>
                      <a:pt x="158155" y="176834"/>
                    </a:cubicBezTo>
                    <a:cubicBezTo>
                      <a:pt x="158155" y="158450"/>
                      <a:pt x="143200" y="143496"/>
                      <a:pt x="124817" y="143496"/>
                    </a:cubicBezTo>
                    <a:close/>
                    <a:moveTo>
                      <a:pt x="258167" y="143496"/>
                    </a:moveTo>
                    <a:cubicBezTo>
                      <a:pt x="239784" y="143496"/>
                      <a:pt x="224830" y="158450"/>
                      <a:pt x="224830" y="176834"/>
                    </a:cubicBezTo>
                    <a:cubicBezTo>
                      <a:pt x="224830" y="195217"/>
                      <a:pt x="239784" y="210171"/>
                      <a:pt x="258167" y="210171"/>
                    </a:cubicBezTo>
                    <a:cubicBezTo>
                      <a:pt x="276550" y="210171"/>
                      <a:pt x="291505" y="195217"/>
                      <a:pt x="291505" y="176834"/>
                    </a:cubicBezTo>
                    <a:cubicBezTo>
                      <a:pt x="291505" y="158450"/>
                      <a:pt x="276550" y="143496"/>
                      <a:pt x="258167" y="143496"/>
                    </a:cubicBezTo>
                    <a:close/>
                    <a:moveTo>
                      <a:pt x="391517" y="143496"/>
                    </a:moveTo>
                    <a:cubicBezTo>
                      <a:pt x="373134" y="143496"/>
                      <a:pt x="358180" y="158450"/>
                      <a:pt x="358180" y="176834"/>
                    </a:cubicBezTo>
                    <a:cubicBezTo>
                      <a:pt x="358180" y="195217"/>
                      <a:pt x="373134" y="210171"/>
                      <a:pt x="391517" y="210171"/>
                    </a:cubicBezTo>
                    <a:cubicBezTo>
                      <a:pt x="409900" y="210171"/>
                      <a:pt x="424855" y="195217"/>
                      <a:pt x="424855" y="176834"/>
                    </a:cubicBezTo>
                    <a:cubicBezTo>
                      <a:pt x="424855" y="158450"/>
                      <a:pt x="409900" y="143496"/>
                      <a:pt x="391517" y="143496"/>
                    </a:cubicBezTo>
                    <a:close/>
                  </a:path>
                </a:pathLst>
              </a:custGeom>
              <a:solidFill>
                <a:schemeClr val="bg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lnSpc>
                    <a:spcPct val="140000"/>
                  </a:lnSpc>
                </a:pPr>
                <a:endParaRPr lang="zh-CN" altLang="en-US" sz="2000" b="1" dirty="0">
                  <a:solidFill>
                    <a:schemeClr val="bg1"/>
                  </a:solidFill>
                  <a:cs typeface="+mn-ea"/>
                  <a:sym typeface="+mn-lt"/>
                </a:endParaRPr>
              </a:p>
            </p:txBody>
          </p:sp>
        </p:grpSp>
        <p:sp>
          <p:nvSpPr>
            <p:cNvPr id="17" name="ï$lïḍê">
              <a:extLst>
                <a:ext uri="{FF2B5EF4-FFF2-40B4-BE49-F238E27FC236}">
                  <a16:creationId xmlns:a16="http://schemas.microsoft.com/office/drawing/2014/main" id="{4D9EAB18-1FCC-4C6E-9452-F2CF1F964269}"/>
                </a:ext>
              </a:extLst>
            </p:cNvPr>
            <p:cNvSpPr txBox="1"/>
            <p:nvPr/>
          </p:nvSpPr>
          <p:spPr>
            <a:xfrm>
              <a:off x="4534171" y="3215447"/>
              <a:ext cx="2212560" cy="497316"/>
            </a:xfrm>
            <a:prstGeom prst="rect">
              <a:avLst/>
            </a:prstGeom>
            <a:noFill/>
            <a:ln>
              <a:noFill/>
            </a:ln>
          </p:spPr>
          <p:txBody>
            <a:bodyPr wrap="square" lIns="91440" tIns="45720" rIns="91440" bIns="45720" anchor="ctr" anchorCtr="0">
              <a:spAutoFit/>
            </a:bodyPr>
            <a:lstStyle/>
            <a:p>
              <a:pPr>
                <a:lnSpc>
                  <a:spcPct val="120000"/>
                </a:lnSpc>
                <a:buSzPct val="25000"/>
              </a:pPr>
              <a:r>
                <a:rPr lang="zh-CN" altLang="en-US" sz="2400" b="1" dirty="0">
                  <a:cs typeface="+mn-ea"/>
                  <a:sym typeface="+mn-lt"/>
                </a:rPr>
                <a:t>子房</a:t>
              </a:r>
              <a:endParaRPr lang="en-US" altLang="zh-CN" sz="2400" b="1" dirty="0">
                <a:cs typeface="+mn-ea"/>
                <a:sym typeface="+mn-lt"/>
              </a:endParaRPr>
            </a:p>
          </p:txBody>
        </p:sp>
        <p:sp>
          <p:nvSpPr>
            <p:cNvPr id="18" name="îślîďê">
              <a:extLst>
                <a:ext uri="{FF2B5EF4-FFF2-40B4-BE49-F238E27FC236}">
                  <a16:creationId xmlns:a16="http://schemas.microsoft.com/office/drawing/2014/main" id="{39E6599B-FADF-4DC6-B123-EDC6A67073E0}"/>
                </a:ext>
              </a:extLst>
            </p:cNvPr>
            <p:cNvSpPr txBox="1"/>
            <p:nvPr/>
          </p:nvSpPr>
          <p:spPr>
            <a:xfrm>
              <a:off x="4534171" y="3694829"/>
              <a:ext cx="4509261" cy="728533"/>
            </a:xfrm>
            <a:prstGeom prst="rect">
              <a:avLst/>
            </a:prstGeom>
            <a:noFill/>
            <a:ln>
              <a:noFill/>
            </a:ln>
          </p:spPr>
          <p:txBody>
            <a:bodyPr wrap="square" lIns="91440" tIns="45720" rIns="91440" bIns="45720" anchor="t" anchorCtr="0">
              <a:spAutoFit/>
            </a:bodyPr>
            <a:lstStyle/>
            <a:p>
              <a:pPr algn="just" defTabSz="913765">
                <a:lnSpc>
                  <a:spcPct val="120000"/>
                </a:lnSpc>
                <a:buSzPct val="25000"/>
                <a:defRPr/>
              </a:pPr>
              <a:r>
                <a:rPr lang="zh-CN" altLang="en-US" dirty="0">
                  <a:cs typeface="+mn-ea"/>
                  <a:sym typeface="+mn-lt"/>
                </a:rPr>
                <a:t>子房是雌蕊基部膨大的部分，</a:t>
              </a:r>
              <a:r>
                <a:rPr lang="zh-CN" altLang="en-CN" b="1" dirty="0">
                  <a:cs typeface="+mn-ea"/>
                  <a:sym typeface="+mn-lt"/>
                </a:rPr>
                <a:t>着生</a:t>
              </a:r>
              <a:r>
                <a:rPr lang="zh-CN" altLang="en-US" b="1" dirty="0">
                  <a:cs typeface="+mn-ea"/>
                  <a:sym typeface="+mn-lt"/>
                </a:rPr>
                <a:t>于花托上</a:t>
              </a:r>
              <a:r>
                <a:rPr lang="zh-CN" altLang="en-US" dirty="0">
                  <a:cs typeface="+mn-ea"/>
                  <a:sym typeface="+mn-lt"/>
                </a:rPr>
                <a:t>，由子房壁、</a:t>
              </a:r>
              <a:r>
                <a:rPr lang="zh-CN" altLang="en-CN" dirty="0">
                  <a:cs typeface="+mn-ea"/>
                  <a:sym typeface="+mn-lt"/>
                </a:rPr>
                <a:t>子房室</a:t>
              </a:r>
              <a:r>
                <a:rPr lang="zh-CN" altLang="en-US" dirty="0">
                  <a:cs typeface="+mn-ea"/>
                  <a:sym typeface="+mn-lt"/>
                </a:rPr>
                <a:t>、</a:t>
              </a:r>
              <a:r>
                <a:rPr lang="zh-CN" altLang="en-CN" dirty="0">
                  <a:cs typeface="+mn-ea"/>
                  <a:sym typeface="+mn-lt"/>
                </a:rPr>
                <a:t>胎座</a:t>
              </a:r>
              <a:r>
                <a:rPr lang="zh-CN" altLang="en-US" dirty="0">
                  <a:cs typeface="+mn-ea"/>
                  <a:sym typeface="+mn-lt"/>
                </a:rPr>
                <a:t>和胚珠组成</a:t>
              </a:r>
              <a:r>
                <a:rPr lang="en-US" altLang="zh-CN" dirty="0">
                  <a:cs typeface="+mn-ea"/>
                  <a:sym typeface="+mn-lt"/>
                </a:rPr>
                <a:t>[1]</a:t>
              </a:r>
            </a:p>
          </p:txBody>
        </p:sp>
      </p:grpSp>
      <p:sp>
        <p:nvSpPr>
          <p:cNvPr id="3" name="TextBox 2">
            <a:extLst>
              <a:ext uri="{FF2B5EF4-FFF2-40B4-BE49-F238E27FC236}">
                <a16:creationId xmlns:a16="http://schemas.microsoft.com/office/drawing/2014/main" id="{6E65E175-9088-18A5-96C1-3506A671BF51}"/>
              </a:ext>
            </a:extLst>
          </p:cNvPr>
          <p:cNvSpPr txBox="1"/>
          <p:nvPr/>
        </p:nvSpPr>
        <p:spPr>
          <a:xfrm>
            <a:off x="1032198" y="6350000"/>
            <a:ext cx="5846472" cy="307777"/>
          </a:xfrm>
          <a:prstGeom prst="rect">
            <a:avLst/>
          </a:prstGeom>
          <a:noFill/>
        </p:spPr>
        <p:txBody>
          <a:bodyPr wrap="none" rtlCol="0">
            <a:spAutoFit/>
          </a:bodyPr>
          <a:lstStyle/>
          <a:p>
            <a:r>
              <a:rPr lang="en-CN" sz="1400" dirty="0"/>
              <a:t>[1]</a:t>
            </a:r>
            <a:r>
              <a:rPr lang="zh-CN" altLang="en-US" sz="1400" b="0" i="0" u="none" strike="noStrike" dirty="0">
                <a:solidFill>
                  <a:srgbClr val="000000"/>
                </a:solidFill>
                <a:effectLst/>
                <a:latin typeface="-webkit-standard"/>
              </a:rPr>
              <a:t> 林宏辉</a:t>
            </a:r>
            <a:r>
              <a:rPr lang="en-US" altLang="zh-CN" sz="1400" b="0" i="0" u="none" strike="noStrike" dirty="0">
                <a:solidFill>
                  <a:srgbClr val="000000"/>
                </a:solidFill>
                <a:effectLst/>
                <a:latin typeface="-webkit-standard"/>
              </a:rPr>
              <a:t>. </a:t>
            </a:r>
            <a:r>
              <a:rPr lang="zh-CN" altLang="en-US" sz="1400" b="0" i="0" u="none" strike="noStrike" dirty="0">
                <a:solidFill>
                  <a:srgbClr val="000000"/>
                </a:solidFill>
                <a:effectLst/>
                <a:latin typeface="-webkit-standard"/>
              </a:rPr>
              <a:t>植物生物学</a:t>
            </a:r>
            <a:r>
              <a:rPr lang="en-US" altLang="zh-CN" sz="1400" b="0" i="0" u="none" strike="noStrike" dirty="0">
                <a:solidFill>
                  <a:srgbClr val="000000"/>
                </a:solidFill>
                <a:effectLst/>
                <a:latin typeface="-webkit-standard"/>
              </a:rPr>
              <a:t>[</a:t>
            </a:r>
            <a:r>
              <a:rPr lang="en-US" sz="1400" b="0" i="0" u="none" strike="noStrike" dirty="0">
                <a:solidFill>
                  <a:srgbClr val="000000"/>
                </a:solidFill>
                <a:effectLst/>
                <a:latin typeface="-webkit-standard"/>
              </a:rPr>
              <a:t>M]. 2018</a:t>
            </a:r>
            <a:r>
              <a:rPr lang="zh-CN" altLang="en-US" sz="1400" b="0" i="0" u="none" strike="noStrike" dirty="0">
                <a:solidFill>
                  <a:srgbClr val="000000"/>
                </a:solidFill>
                <a:effectLst/>
                <a:latin typeface="-webkit-standard"/>
              </a:rPr>
              <a:t>年</a:t>
            </a:r>
            <a:r>
              <a:rPr lang="en-US" altLang="zh-CN" sz="1400" b="0" i="0" u="none" strike="noStrike" dirty="0">
                <a:solidFill>
                  <a:srgbClr val="000000"/>
                </a:solidFill>
                <a:effectLst/>
                <a:latin typeface="-webkit-standard"/>
              </a:rPr>
              <a:t>7</a:t>
            </a:r>
            <a:r>
              <a:rPr lang="zh-CN" altLang="en-US" sz="1400" b="0" i="0" u="none" strike="noStrike" dirty="0">
                <a:solidFill>
                  <a:srgbClr val="000000"/>
                </a:solidFill>
                <a:effectLst/>
                <a:latin typeface="-webkit-standard"/>
              </a:rPr>
              <a:t>月第</a:t>
            </a:r>
            <a:r>
              <a:rPr lang="en-US" altLang="zh-CN" sz="1400" b="0" i="0" u="none" strike="noStrike" dirty="0">
                <a:solidFill>
                  <a:srgbClr val="000000"/>
                </a:solidFill>
                <a:effectLst/>
                <a:latin typeface="-webkit-standard"/>
              </a:rPr>
              <a:t>1</a:t>
            </a:r>
            <a:r>
              <a:rPr lang="zh-CN" altLang="en-US" sz="1400" b="0" i="0" u="none" strike="noStrike" dirty="0">
                <a:solidFill>
                  <a:srgbClr val="000000"/>
                </a:solidFill>
                <a:effectLst/>
                <a:latin typeface="-webkit-standard"/>
              </a:rPr>
              <a:t>版</a:t>
            </a:r>
            <a:r>
              <a:rPr lang="en-US" altLang="zh-CN" sz="1400" b="0" i="0" u="none" strike="noStrike" dirty="0">
                <a:solidFill>
                  <a:srgbClr val="000000"/>
                </a:solidFill>
                <a:effectLst/>
                <a:latin typeface="-webkit-standard"/>
              </a:rPr>
              <a:t>. </a:t>
            </a:r>
            <a:r>
              <a:rPr lang="zh-CN" altLang="en-US" sz="1400" b="0" i="0" u="none" strike="noStrike" dirty="0">
                <a:solidFill>
                  <a:srgbClr val="000000"/>
                </a:solidFill>
                <a:effectLst/>
                <a:latin typeface="-webkit-standard"/>
              </a:rPr>
              <a:t>高等教育出版社</a:t>
            </a:r>
            <a:r>
              <a:rPr lang="en-US" altLang="zh-CN" sz="1400" b="0" i="0" u="none" strike="noStrike" dirty="0">
                <a:solidFill>
                  <a:srgbClr val="000000"/>
                </a:solidFill>
                <a:effectLst/>
                <a:latin typeface="-webkit-standard"/>
              </a:rPr>
              <a:t>, 2018</a:t>
            </a:r>
            <a:r>
              <a:rPr lang="zh-CN" altLang="en-US" sz="1400" b="0" i="0" u="none" strike="noStrike" dirty="0">
                <a:solidFill>
                  <a:srgbClr val="000000"/>
                </a:solidFill>
                <a:effectLst/>
                <a:latin typeface="-webkit-standard"/>
              </a:rPr>
              <a:t>年 </a:t>
            </a:r>
            <a:r>
              <a:rPr lang="en-US" altLang="zh-CN" sz="1400" b="0" i="0" u="none" strike="noStrike" dirty="0">
                <a:solidFill>
                  <a:srgbClr val="000000"/>
                </a:solidFill>
                <a:effectLst/>
                <a:latin typeface="-webkit-standard"/>
              </a:rPr>
              <a:t>:93.</a:t>
            </a:r>
            <a:endParaRPr lang="en-CN" sz="1400" dirty="0"/>
          </a:p>
        </p:txBody>
      </p:sp>
      <p:pic>
        <p:nvPicPr>
          <p:cNvPr id="6" name="Picture 5">
            <a:extLst>
              <a:ext uri="{FF2B5EF4-FFF2-40B4-BE49-F238E27FC236}">
                <a16:creationId xmlns:a16="http://schemas.microsoft.com/office/drawing/2014/main" id="{11A88AE7-419B-50C5-7706-BF9FDB9CF682}"/>
              </a:ext>
            </a:extLst>
          </p:cNvPr>
          <p:cNvPicPr>
            <a:picLocks noChangeAspect="1"/>
          </p:cNvPicPr>
          <p:nvPr/>
        </p:nvPicPr>
        <p:blipFill rotWithShape="1">
          <a:blip r:embed="rId3"/>
          <a:srcRect t="6782" b="39446"/>
          <a:stretch/>
        </p:blipFill>
        <p:spPr>
          <a:xfrm>
            <a:off x="7834874" y="1585130"/>
            <a:ext cx="3856719" cy="3687740"/>
          </a:xfrm>
          <a:prstGeom prst="rect">
            <a:avLst/>
          </a:prstGeom>
        </p:spPr>
      </p:pic>
      <p:sp>
        <p:nvSpPr>
          <p:cNvPr id="29" name="TextBox 28">
            <a:extLst>
              <a:ext uri="{FF2B5EF4-FFF2-40B4-BE49-F238E27FC236}">
                <a16:creationId xmlns:a16="http://schemas.microsoft.com/office/drawing/2014/main" id="{8932143E-28A7-ACD5-8F84-E826BD46A149}"/>
              </a:ext>
            </a:extLst>
          </p:cNvPr>
          <p:cNvSpPr txBox="1"/>
          <p:nvPr/>
        </p:nvSpPr>
        <p:spPr>
          <a:xfrm>
            <a:off x="9093819" y="5410200"/>
            <a:ext cx="1338828" cy="369332"/>
          </a:xfrm>
          <a:prstGeom prst="rect">
            <a:avLst/>
          </a:prstGeom>
          <a:noFill/>
        </p:spPr>
        <p:txBody>
          <a:bodyPr wrap="none" rtlCol="0">
            <a:spAutoFit/>
          </a:bodyPr>
          <a:lstStyle/>
          <a:p>
            <a:r>
              <a:rPr lang="en-CN" dirty="0"/>
              <a:t>红花羊蹄甲</a:t>
            </a:r>
          </a:p>
        </p:txBody>
      </p:sp>
    </p:spTree>
    <p:extLst>
      <p:ext uri="{BB962C8B-B14F-4D97-AF65-F5344CB8AC3E}">
        <p14:creationId xmlns:p14="http://schemas.microsoft.com/office/powerpoint/2010/main" val="24033838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circle(in)">
                                      <p:cBhvr>
                                        <p:cTn id="10" dur="20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8" presetClass="entr" presetSubtype="12"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strips(downLeft)">
                                      <p:cBhvr>
                                        <p:cTn id="15" dur="500"/>
                                        <p:tgtEl>
                                          <p:spTgt spid="6"/>
                                        </p:tgtEl>
                                      </p:cBhvr>
                                    </p:animEffect>
                                  </p:childTnLst>
                                </p:cTn>
                              </p:par>
                              <p:par>
                                <p:cTn id="16" presetID="18" presetClass="entr" presetSubtype="12" fill="hold" grpId="0"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strips(downLeft)">
                                      <p:cBhvr>
                                        <p:cTn id="18"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ïŝḷîďè"/>
        <p:cNvGrpSpPr/>
        <p:nvPr/>
      </p:nvGrpSpPr>
      <p:grpSpPr>
        <a:xfrm>
          <a:off x="0" y="0"/>
          <a:ext cx="0" cy="0"/>
          <a:chOff x="0" y="0"/>
          <a:chExt cx="0" cy="0"/>
        </a:xfrm>
      </p:grpSpPr>
      <p:sp>
        <p:nvSpPr>
          <p:cNvPr id="5" name="iŝliḋè">
            <a:extLst>
              <a:ext uri="{FF2B5EF4-FFF2-40B4-BE49-F238E27FC236}">
                <a16:creationId xmlns:a16="http://schemas.microsoft.com/office/drawing/2014/main" id="{49182C6E-0DB0-4BEA-8EB9-4CD4DE5E9807}"/>
              </a:ext>
            </a:extLst>
          </p:cNvPr>
          <p:cNvSpPr>
            <a:spLocks noGrp="1"/>
          </p:cNvSpPr>
          <p:nvPr>
            <p:ph type="title"/>
          </p:nvPr>
        </p:nvSpPr>
        <p:spPr>
          <a:xfrm>
            <a:off x="660403" y="-286834"/>
            <a:ext cx="10858500" cy="1447800"/>
          </a:xfrm>
        </p:spPr>
        <p:txBody>
          <a:bodyPr/>
          <a:lstStyle/>
          <a:p>
            <a:pPr>
              <a:lnSpc>
                <a:spcPct val="120000"/>
              </a:lnSpc>
            </a:pPr>
            <a:r>
              <a:rPr lang="zh-CN" altLang="en-US" dirty="0">
                <a:latin typeface="+mn-lt"/>
                <a:ea typeface="+mn-ea"/>
                <a:cs typeface="+mn-ea"/>
                <a:sym typeface="+mn-lt"/>
              </a:rPr>
              <a:t>红花羊蹄甲的特殊结构</a:t>
            </a:r>
          </a:p>
        </p:txBody>
      </p:sp>
      <p:cxnSp>
        <p:nvCxnSpPr>
          <p:cNvPr id="76" name="iṥ1ïḍé">
            <a:extLst>
              <a:ext uri="{FF2B5EF4-FFF2-40B4-BE49-F238E27FC236}">
                <a16:creationId xmlns:a16="http://schemas.microsoft.com/office/drawing/2014/main" id="{FD99E3D5-ED78-46B6-87C7-8E72B38B73C3}"/>
              </a:ext>
            </a:extLst>
          </p:cNvPr>
          <p:cNvCxnSpPr>
            <a:cxnSpLocks/>
          </p:cNvCxnSpPr>
          <p:nvPr/>
        </p:nvCxnSpPr>
        <p:spPr>
          <a:xfrm>
            <a:off x="3187070" y="1160966"/>
            <a:ext cx="768364"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CE7A1674-CA13-681F-B2A7-045F098E776F}"/>
              </a:ext>
            </a:extLst>
          </p:cNvPr>
          <p:cNvPicPr>
            <a:picLocks noChangeAspect="1"/>
          </p:cNvPicPr>
          <p:nvPr/>
        </p:nvPicPr>
        <p:blipFill rotWithShape="1">
          <a:blip r:embed="rId3"/>
          <a:srcRect l="24346" r="21079"/>
          <a:stretch/>
        </p:blipFill>
        <p:spPr>
          <a:xfrm>
            <a:off x="1066169" y="1301471"/>
            <a:ext cx="4559931" cy="4698763"/>
          </a:xfrm>
          <a:prstGeom prst="rect">
            <a:avLst/>
          </a:prstGeom>
        </p:spPr>
      </p:pic>
      <p:sp>
        <p:nvSpPr>
          <p:cNvPr id="8" name="Oval 7">
            <a:extLst>
              <a:ext uri="{FF2B5EF4-FFF2-40B4-BE49-F238E27FC236}">
                <a16:creationId xmlns:a16="http://schemas.microsoft.com/office/drawing/2014/main" id="{AD05A3F8-5A86-9F86-A466-9F367053D2C1}"/>
              </a:ext>
            </a:extLst>
          </p:cNvPr>
          <p:cNvSpPr/>
          <p:nvPr/>
        </p:nvSpPr>
        <p:spPr>
          <a:xfrm>
            <a:off x="4152900" y="4381500"/>
            <a:ext cx="723900" cy="749300"/>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N" dirty="0"/>
          </a:p>
        </p:txBody>
      </p:sp>
      <p:cxnSp>
        <p:nvCxnSpPr>
          <p:cNvPr id="10" name="Straight Arrow Connector 9">
            <a:extLst>
              <a:ext uri="{FF2B5EF4-FFF2-40B4-BE49-F238E27FC236}">
                <a16:creationId xmlns:a16="http://schemas.microsoft.com/office/drawing/2014/main" id="{A9FDD925-344A-3D69-E109-DE02AC61C14F}"/>
              </a:ext>
            </a:extLst>
          </p:cNvPr>
          <p:cNvCxnSpPr>
            <a:cxnSpLocks/>
            <a:stCxn id="8" idx="6"/>
          </p:cNvCxnSpPr>
          <p:nvPr/>
        </p:nvCxnSpPr>
        <p:spPr>
          <a:xfrm>
            <a:off x="4876800" y="4756150"/>
            <a:ext cx="863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3A1F6AE0-5485-5A5B-BDD3-8A39EB4481DE}"/>
              </a:ext>
            </a:extLst>
          </p:cNvPr>
          <p:cNvSpPr txBox="1"/>
          <p:nvPr/>
        </p:nvSpPr>
        <p:spPr>
          <a:xfrm>
            <a:off x="5651500" y="4571484"/>
            <a:ext cx="646331" cy="369332"/>
          </a:xfrm>
          <a:prstGeom prst="rect">
            <a:avLst/>
          </a:prstGeom>
          <a:noFill/>
        </p:spPr>
        <p:txBody>
          <a:bodyPr wrap="none" rtlCol="0">
            <a:spAutoFit/>
          </a:bodyPr>
          <a:lstStyle/>
          <a:p>
            <a:r>
              <a:rPr lang="en-CN" dirty="0"/>
              <a:t>子房</a:t>
            </a:r>
          </a:p>
        </p:txBody>
      </p:sp>
      <p:cxnSp>
        <p:nvCxnSpPr>
          <p:cNvPr id="14" name="Straight Arrow Connector 13">
            <a:extLst>
              <a:ext uri="{FF2B5EF4-FFF2-40B4-BE49-F238E27FC236}">
                <a16:creationId xmlns:a16="http://schemas.microsoft.com/office/drawing/2014/main" id="{43E7F692-AF2D-F851-3754-49D2BFF0EC1E}"/>
              </a:ext>
            </a:extLst>
          </p:cNvPr>
          <p:cNvCxnSpPr>
            <a:cxnSpLocks/>
          </p:cNvCxnSpPr>
          <p:nvPr/>
        </p:nvCxnSpPr>
        <p:spPr>
          <a:xfrm>
            <a:off x="6208931" y="4756150"/>
            <a:ext cx="863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B54B74E9-01D5-FCBF-F48E-9EDD3A1142ED}"/>
              </a:ext>
            </a:extLst>
          </p:cNvPr>
          <p:cNvPicPr>
            <a:picLocks noChangeAspect="1"/>
          </p:cNvPicPr>
          <p:nvPr/>
        </p:nvPicPr>
        <p:blipFill rotWithShape="1">
          <a:blip r:embed="rId4"/>
          <a:srcRect t="27963" b="40000"/>
          <a:stretch/>
        </p:blipFill>
        <p:spPr>
          <a:xfrm>
            <a:off x="7072531" y="3803134"/>
            <a:ext cx="3856719" cy="2197100"/>
          </a:xfrm>
          <a:prstGeom prst="rect">
            <a:avLst/>
          </a:prstGeom>
        </p:spPr>
      </p:pic>
      <p:pic>
        <p:nvPicPr>
          <p:cNvPr id="1026" name="Picture 2" descr="Cross section of flower showing ovary, carpel, stamens and other  reproductive structures parts Stock Photo - Alamy">
            <a:extLst>
              <a:ext uri="{FF2B5EF4-FFF2-40B4-BE49-F238E27FC236}">
                <a16:creationId xmlns:a16="http://schemas.microsoft.com/office/drawing/2014/main" id="{1A1E402D-379D-A2C0-87B3-AB6DC8740D6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5555" t="15186" r="38271" b="21739"/>
          <a:stretch/>
        </p:blipFill>
        <p:spPr bwMode="auto">
          <a:xfrm>
            <a:off x="7072531" y="149361"/>
            <a:ext cx="3878607" cy="3216057"/>
          </a:xfrm>
          <a:prstGeom prst="rect">
            <a:avLst/>
          </a:prstGeom>
          <a:noFill/>
          <a:extLst>
            <a:ext uri="{909E8E84-426E-40DD-AFC4-6F175D3DCCD1}">
              <a14:hiddenFill xmlns:a14="http://schemas.microsoft.com/office/drawing/2010/main">
                <a:solidFill>
                  <a:srgbClr val="FFFFFF"/>
                </a:solidFill>
              </a14:hiddenFill>
            </a:ext>
          </a:extLst>
        </p:spPr>
      </p:pic>
      <p:sp>
        <p:nvSpPr>
          <p:cNvPr id="19" name="Oval 18">
            <a:extLst>
              <a:ext uri="{FF2B5EF4-FFF2-40B4-BE49-F238E27FC236}">
                <a16:creationId xmlns:a16="http://schemas.microsoft.com/office/drawing/2014/main" id="{2AEE9D9B-EC3B-E9C0-342B-20E4000751BF}"/>
              </a:ext>
            </a:extLst>
          </p:cNvPr>
          <p:cNvSpPr/>
          <p:nvPr/>
        </p:nvSpPr>
        <p:spPr>
          <a:xfrm>
            <a:off x="7810500" y="1536144"/>
            <a:ext cx="723900" cy="749300"/>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N" dirty="0"/>
          </a:p>
        </p:txBody>
      </p:sp>
      <p:sp>
        <p:nvSpPr>
          <p:cNvPr id="20" name="TextBox 19">
            <a:extLst>
              <a:ext uri="{FF2B5EF4-FFF2-40B4-BE49-F238E27FC236}">
                <a16:creationId xmlns:a16="http://schemas.microsoft.com/office/drawing/2014/main" id="{13119E04-01A4-18F9-0D97-E257FE7CC36C}"/>
              </a:ext>
            </a:extLst>
          </p:cNvPr>
          <p:cNvSpPr txBox="1"/>
          <p:nvPr/>
        </p:nvSpPr>
        <p:spPr>
          <a:xfrm>
            <a:off x="7983347" y="3432281"/>
            <a:ext cx="2056973" cy="369332"/>
          </a:xfrm>
          <a:prstGeom prst="rect">
            <a:avLst/>
          </a:prstGeom>
          <a:noFill/>
        </p:spPr>
        <p:txBody>
          <a:bodyPr wrap="none" rtlCol="0">
            <a:spAutoFit/>
          </a:bodyPr>
          <a:lstStyle/>
          <a:p>
            <a:r>
              <a:rPr lang="en-CN" dirty="0"/>
              <a:t>百合花</a:t>
            </a:r>
            <a:r>
              <a:rPr lang="zh-CN" altLang="en-US" dirty="0"/>
              <a:t>，</a:t>
            </a:r>
            <a:r>
              <a:rPr lang="en-CN" dirty="0"/>
              <a:t>图引自</a:t>
            </a:r>
            <a:r>
              <a:rPr lang="en-US" dirty="0"/>
              <a:t>[2]</a:t>
            </a:r>
            <a:endParaRPr lang="en-CN" dirty="0"/>
          </a:p>
        </p:txBody>
      </p:sp>
      <p:sp>
        <p:nvSpPr>
          <p:cNvPr id="23" name="TextBox 22">
            <a:extLst>
              <a:ext uri="{FF2B5EF4-FFF2-40B4-BE49-F238E27FC236}">
                <a16:creationId xmlns:a16="http://schemas.microsoft.com/office/drawing/2014/main" id="{C87747A3-2230-69E0-9E5F-288E93A2D7D8}"/>
              </a:ext>
            </a:extLst>
          </p:cNvPr>
          <p:cNvSpPr txBox="1"/>
          <p:nvPr/>
        </p:nvSpPr>
        <p:spPr>
          <a:xfrm>
            <a:off x="1175982" y="6525798"/>
            <a:ext cx="10065897" cy="307777"/>
          </a:xfrm>
          <a:prstGeom prst="rect">
            <a:avLst/>
          </a:prstGeom>
          <a:noFill/>
        </p:spPr>
        <p:txBody>
          <a:bodyPr wrap="none" rtlCol="0">
            <a:spAutoFit/>
          </a:bodyPr>
          <a:lstStyle/>
          <a:p>
            <a:r>
              <a:rPr lang="en-CN" sz="1400" dirty="0"/>
              <a:t>[2]</a:t>
            </a:r>
            <a:r>
              <a:rPr lang="zh-CN" altLang="en-US" sz="1400" b="0" i="0" u="none" strike="noStrike" dirty="0">
                <a:solidFill>
                  <a:srgbClr val="000000"/>
                </a:solidFill>
                <a:effectLst/>
                <a:latin typeface="-webkit-standard"/>
              </a:rPr>
              <a:t> </a:t>
            </a:r>
            <a:r>
              <a:rPr lang="en-US" altLang="zh-CN" sz="1400" b="0" i="0" u="none" strike="noStrike" dirty="0">
                <a:solidFill>
                  <a:srgbClr val="000000"/>
                </a:solidFill>
                <a:effectLst/>
                <a:latin typeface="-webkit-standard"/>
              </a:rPr>
              <a:t>https://</a:t>
            </a:r>
            <a:r>
              <a:rPr lang="en-US" altLang="zh-CN" sz="1400" b="0" i="0" u="none" strike="noStrike" dirty="0" err="1">
                <a:solidFill>
                  <a:srgbClr val="000000"/>
                </a:solidFill>
                <a:effectLst/>
                <a:latin typeface="-webkit-standard"/>
              </a:rPr>
              <a:t>www.alamy.com</a:t>
            </a:r>
            <a:r>
              <a:rPr lang="en-US" altLang="zh-CN" sz="1400" b="0" i="0" u="none" strike="noStrike" dirty="0">
                <a:solidFill>
                  <a:srgbClr val="000000"/>
                </a:solidFill>
                <a:effectLst/>
                <a:latin typeface="-webkit-standard"/>
              </a:rPr>
              <a:t>/stock-photo-cross-section-of-flower-showing-ovary-carpel-stamens-and-other-reproductive-15049343.html</a:t>
            </a:r>
            <a:endParaRPr lang="en-CN" sz="1400" dirty="0"/>
          </a:p>
        </p:txBody>
      </p:sp>
      <p:sp>
        <p:nvSpPr>
          <p:cNvPr id="24" name="TextBox 23">
            <a:extLst>
              <a:ext uri="{FF2B5EF4-FFF2-40B4-BE49-F238E27FC236}">
                <a16:creationId xmlns:a16="http://schemas.microsoft.com/office/drawing/2014/main" id="{D8C212E9-166E-A2AF-CA17-648836DE25CE}"/>
              </a:ext>
            </a:extLst>
          </p:cNvPr>
          <p:cNvSpPr txBox="1"/>
          <p:nvPr/>
        </p:nvSpPr>
        <p:spPr>
          <a:xfrm>
            <a:off x="2171407" y="6078350"/>
            <a:ext cx="2031325" cy="369332"/>
          </a:xfrm>
          <a:prstGeom prst="rect">
            <a:avLst/>
          </a:prstGeom>
          <a:noFill/>
        </p:spPr>
        <p:txBody>
          <a:bodyPr wrap="none" rtlCol="0">
            <a:spAutoFit/>
          </a:bodyPr>
          <a:lstStyle/>
          <a:p>
            <a:r>
              <a:rPr lang="en-CN" dirty="0"/>
              <a:t>红花羊蹄甲解剖图</a:t>
            </a:r>
          </a:p>
        </p:txBody>
      </p:sp>
    </p:spTree>
    <p:extLst>
      <p:ext uri="{BB962C8B-B14F-4D97-AF65-F5344CB8AC3E}">
        <p14:creationId xmlns:p14="http://schemas.microsoft.com/office/powerpoint/2010/main" val="1952561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22" presetClass="entr" presetSubtype="4"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down)">
                                      <p:cBhvr>
                                        <p:cTn id="13" dur="500"/>
                                        <p:tgtEl>
                                          <p:spTgt spid="13"/>
                                        </p:tgtEl>
                                      </p:cBhvr>
                                    </p:animEffect>
                                  </p:childTnLst>
                                </p:cTn>
                              </p:par>
                              <p:par>
                                <p:cTn id="14" presetID="22" presetClass="entr" presetSubtype="4"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down)">
                                      <p:cBhvr>
                                        <p:cTn id="16" dur="500"/>
                                        <p:tgtEl>
                                          <p:spTgt spid="14"/>
                                        </p:tgtEl>
                                      </p:cBhvr>
                                    </p:animEffect>
                                  </p:childTnLst>
                                </p:cTn>
                              </p:par>
                              <p:par>
                                <p:cTn id="17" presetID="22" presetClass="entr" presetSubtype="4"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500"/>
                                        <p:tgtEl>
                                          <p:spTgt spid="16"/>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26"/>
                                        </p:tgtEl>
                                        <p:attrNameLst>
                                          <p:attrName>style.visibility</p:attrName>
                                        </p:attrNameLst>
                                      </p:cBhvr>
                                      <p:to>
                                        <p:strVal val="visible"/>
                                      </p:to>
                                    </p:set>
                                    <p:animEffect transition="in" filter="fade">
                                      <p:cBhvr>
                                        <p:cTn id="24" dur="500"/>
                                        <p:tgtEl>
                                          <p:spTgt spid="102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p:bldP spid="19" grpId="0" animBg="1"/>
      <p:bldP spid="20" grpId="0"/>
      <p:bldP spid="2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ïŝḷîďè"/>
        <p:cNvGrpSpPr/>
        <p:nvPr/>
      </p:nvGrpSpPr>
      <p:grpSpPr>
        <a:xfrm>
          <a:off x="0" y="0"/>
          <a:ext cx="0" cy="0"/>
          <a:chOff x="0" y="0"/>
          <a:chExt cx="0" cy="0"/>
        </a:xfrm>
      </p:grpSpPr>
      <p:sp>
        <p:nvSpPr>
          <p:cNvPr id="5" name="iŝliḋè">
            <a:extLst>
              <a:ext uri="{FF2B5EF4-FFF2-40B4-BE49-F238E27FC236}">
                <a16:creationId xmlns:a16="http://schemas.microsoft.com/office/drawing/2014/main" id="{49182C6E-0DB0-4BEA-8EB9-4CD4DE5E9807}"/>
              </a:ext>
            </a:extLst>
          </p:cNvPr>
          <p:cNvSpPr>
            <a:spLocks noGrp="1"/>
          </p:cNvSpPr>
          <p:nvPr>
            <p:ph type="title"/>
          </p:nvPr>
        </p:nvSpPr>
        <p:spPr>
          <a:xfrm>
            <a:off x="660403" y="0"/>
            <a:ext cx="10858500" cy="1447800"/>
          </a:xfrm>
        </p:spPr>
        <p:txBody>
          <a:bodyPr/>
          <a:lstStyle/>
          <a:p>
            <a:pPr>
              <a:lnSpc>
                <a:spcPct val="120000"/>
              </a:lnSpc>
            </a:pPr>
            <a:r>
              <a:rPr lang="zh-CN" altLang="en-CN" dirty="0">
                <a:latin typeface="+mn-lt"/>
                <a:ea typeface="+mn-ea"/>
                <a:cs typeface="+mn-ea"/>
                <a:sym typeface="+mn-lt"/>
              </a:rPr>
              <a:t>有柄</a:t>
            </a:r>
            <a:r>
              <a:rPr lang="zh-CN" altLang="en-US" dirty="0">
                <a:latin typeface="+mn-lt"/>
                <a:ea typeface="+mn-ea"/>
                <a:cs typeface="+mn-ea"/>
                <a:sym typeface="+mn-lt"/>
              </a:rPr>
              <a:t>子房</a:t>
            </a:r>
            <a:r>
              <a:rPr lang="en-US" altLang="zh-CN" dirty="0">
                <a:latin typeface="+mn-lt"/>
                <a:ea typeface="+mn-ea"/>
                <a:cs typeface="+mn-ea"/>
                <a:sym typeface="+mn-lt"/>
              </a:rPr>
              <a:t>(Stipitate Ovary)</a:t>
            </a:r>
            <a:endParaRPr lang="zh-CN" altLang="en-US" dirty="0">
              <a:latin typeface="+mn-lt"/>
              <a:ea typeface="+mn-ea"/>
              <a:cs typeface="+mn-ea"/>
              <a:sym typeface="+mn-lt"/>
            </a:endParaRPr>
          </a:p>
        </p:txBody>
      </p:sp>
      <p:cxnSp>
        <p:nvCxnSpPr>
          <p:cNvPr id="76" name="iṥ1ïḍé">
            <a:extLst>
              <a:ext uri="{FF2B5EF4-FFF2-40B4-BE49-F238E27FC236}">
                <a16:creationId xmlns:a16="http://schemas.microsoft.com/office/drawing/2014/main" id="{FD99E3D5-ED78-46B6-87C7-8E72B38B73C3}"/>
              </a:ext>
            </a:extLst>
          </p:cNvPr>
          <p:cNvCxnSpPr>
            <a:cxnSpLocks/>
          </p:cNvCxnSpPr>
          <p:nvPr/>
        </p:nvCxnSpPr>
        <p:spPr>
          <a:xfrm>
            <a:off x="832393" y="1460500"/>
            <a:ext cx="768364"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E65E175-9088-18A5-96C1-3506A671BF51}"/>
              </a:ext>
            </a:extLst>
          </p:cNvPr>
          <p:cNvSpPr txBox="1"/>
          <p:nvPr/>
        </p:nvSpPr>
        <p:spPr>
          <a:xfrm>
            <a:off x="1032198" y="6350000"/>
            <a:ext cx="5893345" cy="307777"/>
          </a:xfrm>
          <a:prstGeom prst="rect">
            <a:avLst/>
          </a:prstGeom>
          <a:noFill/>
        </p:spPr>
        <p:txBody>
          <a:bodyPr wrap="none" rtlCol="0">
            <a:spAutoFit/>
          </a:bodyPr>
          <a:lstStyle/>
          <a:p>
            <a:r>
              <a:rPr lang="en-CN" sz="1400" dirty="0"/>
              <a:t>[3]</a:t>
            </a:r>
            <a:r>
              <a:rPr lang="zh-CN" altLang="en-US" sz="1400" b="0" i="0" u="none" strike="noStrike" dirty="0">
                <a:solidFill>
                  <a:srgbClr val="000000"/>
                </a:solidFill>
                <a:effectLst/>
                <a:latin typeface="-webkit-standard"/>
              </a:rPr>
              <a:t> </a:t>
            </a:r>
            <a:r>
              <a:rPr lang="en-US" altLang="zh-CN" sz="1400" b="0" i="0" u="none" strike="noStrike" dirty="0">
                <a:solidFill>
                  <a:srgbClr val="000000"/>
                </a:solidFill>
                <a:effectLst/>
                <a:latin typeface="-webkit-standard"/>
              </a:rPr>
              <a:t>Simpson M G. Plant Morphology[M]. San Diego: Academic Press, 2010: 481</a:t>
            </a:r>
            <a:endParaRPr lang="en-CN" sz="1400" dirty="0"/>
          </a:p>
        </p:txBody>
      </p:sp>
      <p:pic>
        <p:nvPicPr>
          <p:cNvPr id="7" name="Picture 6">
            <a:extLst>
              <a:ext uri="{FF2B5EF4-FFF2-40B4-BE49-F238E27FC236}">
                <a16:creationId xmlns:a16="http://schemas.microsoft.com/office/drawing/2014/main" id="{3C4874A9-AC58-E415-D71C-BFE0AA801049}"/>
              </a:ext>
            </a:extLst>
          </p:cNvPr>
          <p:cNvPicPr>
            <a:picLocks noChangeAspect="1"/>
          </p:cNvPicPr>
          <p:nvPr/>
        </p:nvPicPr>
        <p:blipFill>
          <a:blip r:embed="rId3"/>
          <a:stretch>
            <a:fillRect/>
          </a:stretch>
        </p:blipFill>
        <p:spPr>
          <a:xfrm>
            <a:off x="1252545" y="2065576"/>
            <a:ext cx="9686909" cy="2726848"/>
          </a:xfrm>
          <a:prstGeom prst="rect">
            <a:avLst/>
          </a:prstGeom>
        </p:spPr>
      </p:pic>
      <p:sp>
        <p:nvSpPr>
          <p:cNvPr id="8" name="TextBox 7">
            <a:extLst>
              <a:ext uri="{FF2B5EF4-FFF2-40B4-BE49-F238E27FC236}">
                <a16:creationId xmlns:a16="http://schemas.microsoft.com/office/drawing/2014/main" id="{7B7BC64C-2514-FCB4-1712-E4488D000BE5}"/>
              </a:ext>
            </a:extLst>
          </p:cNvPr>
          <p:cNvSpPr txBox="1"/>
          <p:nvPr/>
        </p:nvSpPr>
        <p:spPr>
          <a:xfrm>
            <a:off x="2635656" y="5017214"/>
            <a:ext cx="6907993" cy="369332"/>
          </a:xfrm>
          <a:prstGeom prst="rect">
            <a:avLst/>
          </a:prstGeom>
          <a:noFill/>
        </p:spPr>
        <p:txBody>
          <a:bodyPr wrap="square" rtlCol="0">
            <a:spAutoFit/>
          </a:bodyPr>
          <a:lstStyle/>
          <a:p>
            <a:r>
              <a:rPr lang="zh-CN" altLang="en-US" dirty="0"/>
              <a:t>雌蕊融合，心皮数和房室数</a:t>
            </a:r>
            <a:r>
              <a:rPr lang="en-US" altLang="zh-CN" dirty="0"/>
              <a:t>(</a:t>
            </a:r>
            <a:r>
              <a:rPr lang="en-US" dirty="0" err="1"/>
              <a:t>c.s</a:t>
            </a:r>
            <a:r>
              <a:rPr lang="en-US" dirty="0"/>
              <a:t>. =</a:t>
            </a:r>
            <a:r>
              <a:rPr lang="zh-CN" altLang="en-US" dirty="0"/>
              <a:t>横截面，</a:t>
            </a:r>
            <a:r>
              <a:rPr lang="en-US" dirty="0" err="1"/>
              <a:t>l.s</a:t>
            </a:r>
            <a:r>
              <a:rPr lang="en-US" dirty="0"/>
              <a:t>. =</a:t>
            </a:r>
            <a:r>
              <a:rPr lang="zh-CN" altLang="en-US" dirty="0"/>
              <a:t>纵截面</a:t>
            </a:r>
            <a:r>
              <a:rPr lang="en-US" altLang="zh-CN" dirty="0"/>
              <a:t>)</a:t>
            </a:r>
            <a:r>
              <a:rPr lang="zh-CN" altLang="en-US" dirty="0"/>
              <a:t>，图引自</a:t>
            </a:r>
            <a:r>
              <a:rPr lang="en-US" altLang="zh-CN" dirty="0"/>
              <a:t>[3]</a:t>
            </a:r>
            <a:endParaRPr lang="en-CN" dirty="0"/>
          </a:p>
        </p:txBody>
      </p:sp>
    </p:spTree>
    <p:extLst>
      <p:ext uri="{BB962C8B-B14F-4D97-AF65-F5344CB8AC3E}">
        <p14:creationId xmlns:p14="http://schemas.microsoft.com/office/powerpoint/2010/main" val="3625447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ïŝḷîďè"/>
        <p:cNvGrpSpPr/>
        <p:nvPr/>
      </p:nvGrpSpPr>
      <p:grpSpPr>
        <a:xfrm>
          <a:off x="0" y="0"/>
          <a:ext cx="0" cy="0"/>
          <a:chOff x="0" y="0"/>
          <a:chExt cx="0" cy="0"/>
        </a:xfrm>
      </p:grpSpPr>
      <p:sp>
        <p:nvSpPr>
          <p:cNvPr id="5" name="iŝliḋè">
            <a:extLst>
              <a:ext uri="{FF2B5EF4-FFF2-40B4-BE49-F238E27FC236}">
                <a16:creationId xmlns:a16="http://schemas.microsoft.com/office/drawing/2014/main" id="{49182C6E-0DB0-4BEA-8EB9-4CD4DE5E9807}"/>
              </a:ext>
            </a:extLst>
          </p:cNvPr>
          <p:cNvSpPr>
            <a:spLocks noGrp="1"/>
          </p:cNvSpPr>
          <p:nvPr>
            <p:ph type="title"/>
          </p:nvPr>
        </p:nvSpPr>
        <p:spPr>
          <a:xfrm>
            <a:off x="660403" y="0"/>
            <a:ext cx="10858500" cy="1447800"/>
          </a:xfrm>
        </p:spPr>
        <p:txBody>
          <a:bodyPr/>
          <a:lstStyle/>
          <a:p>
            <a:pPr>
              <a:lnSpc>
                <a:spcPct val="120000"/>
              </a:lnSpc>
            </a:pPr>
            <a:r>
              <a:rPr lang="zh-CN" altLang="en-US" dirty="0">
                <a:latin typeface="+mn-lt"/>
                <a:ea typeface="+mn-ea"/>
                <a:cs typeface="+mn-ea"/>
                <a:sym typeface="+mn-lt"/>
              </a:rPr>
              <a:t>验证</a:t>
            </a:r>
          </a:p>
        </p:txBody>
      </p:sp>
      <p:cxnSp>
        <p:nvCxnSpPr>
          <p:cNvPr id="76" name="iṥ1ïḍé">
            <a:extLst>
              <a:ext uri="{FF2B5EF4-FFF2-40B4-BE49-F238E27FC236}">
                <a16:creationId xmlns:a16="http://schemas.microsoft.com/office/drawing/2014/main" id="{FD99E3D5-ED78-46B6-87C7-8E72B38B73C3}"/>
              </a:ext>
            </a:extLst>
          </p:cNvPr>
          <p:cNvCxnSpPr>
            <a:cxnSpLocks/>
          </p:cNvCxnSpPr>
          <p:nvPr/>
        </p:nvCxnSpPr>
        <p:spPr>
          <a:xfrm>
            <a:off x="832393" y="1460500"/>
            <a:ext cx="768364"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F38C2DB0-3FDE-7537-DFE6-603383E45308}"/>
              </a:ext>
            </a:extLst>
          </p:cNvPr>
          <p:cNvPicPr>
            <a:picLocks noChangeAspect="1"/>
          </p:cNvPicPr>
          <p:nvPr/>
        </p:nvPicPr>
        <p:blipFill rotWithShape="1">
          <a:blip r:embed="rId3"/>
          <a:srcRect t="28518" b="15740"/>
          <a:stretch/>
        </p:blipFill>
        <p:spPr>
          <a:xfrm>
            <a:off x="1600757" y="1568452"/>
            <a:ext cx="3856719" cy="3822700"/>
          </a:xfrm>
          <a:prstGeom prst="rect">
            <a:avLst/>
          </a:prstGeom>
        </p:spPr>
      </p:pic>
      <p:pic>
        <p:nvPicPr>
          <p:cNvPr id="9" name="Picture 8">
            <a:extLst>
              <a:ext uri="{FF2B5EF4-FFF2-40B4-BE49-F238E27FC236}">
                <a16:creationId xmlns:a16="http://schemas.microsoft.com/office/drawing/2014/main" id="{182F20BD-0C3C-6D19-5323-DD4133C5526A}"/>
              </a:ext>
            </a:extLst>
          </p:cNvPr>
          <p:cNvPicPr>
            <a:picLocks noChangeAspect="1"/>
          </p:cNvPicPr>
          <p:nvPr/>
        </p:nvPicPr>
        <p:blipFill rotWithShape="1">
          <a:blip r:embed="rId4"/>
          <a:srcRect t="21296" b="16667"/>
          <a:stretch/>
        </p:blipFill>
        <p:spPr>
          <a:xfrm>
            <a:off x="7152140" y="1143004"/>
            <a:ext cx="3856719" cy="4254496"/>
          </a:xfrm>
          <a:prstGeom prst="rect">
            <a:avLst/>
          </a:prstGeom>
        </p:spPr>
      </p:pic>
      <p:sp>
        <p:nvSpPr>
          <p:cNvPr id="11" name="TextBox 10">
            <a:extLst>
              <a:ext uri="{FF2B5EF4-FFF2-40B4-BE49-F238E27FC236}">
                <a16:creationId xmlns:a16="http://schemas.microsoft.com/office/drawing/2014/main" id="{259298C9-9E65-2110-DFCE-6CE1125DCA0C}"/>
              </a:ext>
            </a:extLst>
          </p:cNvPr>
          <p:cNvSpPr txBox="1"/>
          <p:nvPr/>
        </p:nvSpPr>
        <p:spPr>
          <a:xfrm>
            <a:off x="2167204" y="5482710"/>
            <a:ext cx="2723823" cy="369332"/>
          </a:xfrm>
          <a:prstGeom prst="rect">
            <a:avLst/>
          </a:prstGeom>
          <a:noFill/>
        </p:spPr>
        <p:txBody>
          <a:bodyPr wrap="none" rtlCol="0">
            <a:spAutoFit/>
          </a:bodyPr>
          <a:lstStyle/>
          <a:p>
            <a:r>
              <a:rPr lang="en-CN" dirty="0"/>
              <a:t>红花羊蹄甲花托上方横切</a:t>
            </a:r>
          </a:p>
        </p:txBody>
      </p:sp>
      <p:sp>
        <p:nvSpPr>
          <p:cNvPr id="12" name="TextBox 11">
            <a:extLst>
              <a:ext uri="{FF2B5EF4-FFF2-40B4-BE49-F238E27FC236}">
                <a16:creationId xmlns:a16="http://schemas.microsoft.com/office/drawing/2014/main" id="{612DC579-2583-946F-1A79-B78B68DBCDC2}"/>
              </a:ext>
            </a:extLst>
          </p:cNvPr>
          <p:cNvSpPr txBox="1"/>
          <p:nvPr/>
        </p:nvSpPr>
        <p:spPr>
          <a:xfrm>
            <a:off x="7834004" y="5482710"/>
            <a:ext cx="2492990" cy="369332"/>
          </a:xfrm>
          <a:prstGeom prst="rect">
            <a:avLst/>
          </a:prstGeom>
          <a:noFill/>
        </p:spPr>
        <p:txBody>
          <a:bodyPr wrap="none" rtlCol="0">
            <a:spAutoFit/>
          </a:bodyPr>
          <a:lstStyle/>
          <a:p>
            <a:r>
              <a:rPr lang="en-CN" dirty="0"/>
              <a:t>倒挂金钟花托上方横切</a:t>
            </a:r>
          </a:p>
        </p:txBody>
      </p:sp>
    </p:spTree>
    <p:extLst>
      <p:ext uri="{BB962C8B-B14F-4D97-AF65-F5344CB8AC3E}">
        <p14:creationId xmlns:p14="http://schemas.microsoft.com/office/powerpoint/2010/main" val="2930918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blinds(horizontal)">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5" presetClass="entr" presetSubtype="1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checkerboard(across)">
                                      <p:cBhvr>
                                        <p:cTn id="15" dur="500"/>
                                        <p:tgtEl>
                                          <p:spTgt spid="9"/>
                                        </p:tgtEl>
                                      </p:cBhvr>
                                    </p:animEffect>
                                  </p:childTnLst>
                                </p:cTn>
                              </p:par>
                              <p:par>
                                <p:cTn id="16" presetID="5" presetClass="entr" presetSubtype="1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checkerboard(across)">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ïṥļiďè"/>
        <p:cNvGrpSpPr/>
        <p:nvPr/>
      </p:nvGrpSpPr>
      <p:grpSpPr>
        <a:xfrm>
          <a:off x="0" y="0"/>
          <a:ext cx="0" cy="0"/>
          <a:chOff x="0" y="0"/>
          <a:chExt cx="0" cy="0"/>
        </a:xfrm>
      </p:grpSpPr>
      <p:sp>
        <p:nvSpPr>
          <p:cNvPr id="2" name="iṥḷïḍê">
            <a:extLst>
              <a:ext uri="{FF2B5EF4-FFF2-40B4-BE49-F238E27FC236}">
                <a16:creationId xmlns:a16="http://schemas.microsoft.com/office/drawing/2014/main" id="{40F70694-505A-4009-B3C2-0DA0D6C19618}"/>
              </a:ext>
            </a:extLst>
          </p:cNvPr>
          <p:cNvSpPr>
            <a:spLocks noGrp="1"/>
          </p:cNvSpPr>
          <p:nvPr>
            <p:ph type="ctrTitle"/>
          </p:nvPr>
        </p:nvSpPr>
        <p:spPr>
          <a:xfrm>
            <a:off x="4876800" y="3213100"/>
            <a:ext cx="1219200" cy="738187"/>
          </a:xfrm>
        </p:spPr>
        <p:txBody>
          <a:bodyPr/>
          <a:lstStyle/>
          <a:p>
            <a:r>
              <a:rPr lang="zh-CN" altLang="en-US" dirty="0">
                <a:latin typeface="+mn-lt"/>
                <a:ea typeface="+mn-ea"/>
                <a:cs typeface="+mn-ea"/>
                <a:sym typeface="+mn-lt"/>
              </a:rPr>
              <a:t>谢谢</a:t>
            </a:r>
          </a:p>
        </p:txBody>
      </p:sp>
      <p:cxnSp>
        <p:nvCxnSpPr>
          <p:cNvPr id="17" name="íṣlíḑê">
            <a:extLst>
              <a:ext uri="{FF2B5EF4-FFF2-40B4-BE49-F238E27FC236}">
                <a16:creationId xmlns:a16="http://schemas.microsoft.com/office/drawing/2014/main" id="{4FE0831A-3454-41C2-8E5E-E85D6421A375}"/>
              </a:ext>
            </a:extLst>
          </p:cNvPr>
          <p:cNvCxnSpPr>
            <a:cxnSpLocks/>
          </p:cNvCxnSpPr>
          <p:nvPr/>
        </p:nvCxnSpPr>
        <p:spPr>
          <a:xfrm>
            <a:off x="4965700" y="3951288"/>
            <a:ext cx="1003300"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9" name="îṡľîďé">
            <a:extLst>
              <a:ext uri="{FF2B5EF4-FFF2-40B4-BE49-F238E27FC236}">
                <a16:creationId xmlns:a16="http://schemas.microsoft.com/office/drawing/2014/main" id="{E0AD33E7-E488-420C-94B0-F5F7D553CC24}"/>
              </a:ext>
            </a:extLst>
          </p:cNvPr>
          <p:cNvGrpSpPr/>
          <p:nvPr/>
        </p:nvGrpSpPr>
        <p:grpSpPr>
          <a:xfrm>
            <a:off x="9327274" y="648350"/>
            <a:ext cx="2191626" cy="356310"/>
            <a:chOff x="9327274" y="648350"/>
            <a:chExt cx="2191626" cy="356310"/>
          </a:xfrm>
        </p:grpSpPr>
        <p:sp>
          <p:nvSpPr>
            <p:cNvPr id="10" name="íṥ1iḓe">
              <a:extLst>
                <a:ext uri="{FF2B5EF4-FFF2-40B4-BE49-F238E27FC236}">
                  <a16:creationId xmlns:a16="http://schemas.microsoft.com/office/drawing/2014/main" id="{910304F1-2C5D-4993-9D7D-FB4307385E99}"/>
                </a:ext>
              </a:extLst>
            </p:cNvPr>
            <p:cNvSpPr/>
            <p:nvPr/>
          </p:nvSpPr>
          <p:spPr>
            <a:xfrm>
              <a:off x="9327274" y="648350"/>
              <a:ext cx="2191626" cy="338554"/>
            </a:xfrm>
            <a:prstGeom prst="rect">
              <a:avLst/>
            </a:prstGeom>
          </p:spPr>
          <p:txBody>
            <a:bodyPr vert="horz" wrap="none" lIns="91440" tIns="45720" rIns="91440" bIns="45720" rtlCol="0">
              <a:spAutoFit/>
            </a:bodyPr>
            <a:lstStyle/>
            <a:p>
              <a:pPr algn="r" defTabSz="914332"/>
              <a:r>
                <a:rPr lang="en-US" altLang="zh-CN" sz="1600" b="1" dirty="0">
                  <a:solidFill>
                    <a:srgbClr val="252D4F"/>
                  </a:solidFill>
                  <a:cs typeface="+mn-ea"/>
                  <a:sym typeface="+mn-lt"/>
                </a:rPr>
                <a:t>Experimental Report</a:t>
              </a:r>
              <a:endParaRPr lang="zh-CN" altLang="en-US" sz="1600" b="1" dirty="0">
                <a:solidFill>
                  <a:srgbClr val="252D4F"/>
                </a:solidFill>
                <a:cs typeface="+mn-ea"/>
                <a:sym typeface="+mn-lt"/>
              </a:endParaRPr>
            </a:p>
          </p:txBody>
        </p:sp>
        <p:cxnSp>
          <p:nvCxnSpPr>
            <p:cNvPr id="11" name="íşľíḍé">
              <a:extLst>
                <a:ext uri="{FF2B5EF4-FFF2-40B4-BE49-F238E27FC236}">
                  <a16:creationId xmlns:a16="http://schemas.microsoft.com/office/drawing/2014/main" id="{EB82F8FC-60FF-4F0A-8660-646B409F449D}"/>
                </a:ext>
              </a:extLst>
            </p:cNvPr>
            <p:cNvCxnSpPr>
              <a:cxnSpLocks/>
            </p:cNvCxnSpPr>
            <p:nvPr/>
          </p:nvCxnSpPr>
          <p:spPr>
            <a:xfrm>
              <a:off x="10774680" y="1004660"/>
              <a:ext cx="678180"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302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ïş1iḍê"/>
        <p:cNvGrpSpPr/>
        <p:nvPr/>
      </p:nvGrpSpPr>
      <p:grpSpPr>
        <a:xfrm>
          <a:off x="0" y="0"/>
          <a:ext cx="0" cy="0"/>
          <a:chOff x="0" y="0"/>
          <a:chExt cx="0" cy="0"/>
        </a:xfrm>
      </p:grpSpPr>
      <p:grpSp>
        <p:nvGrpSpPr>
          <p:cNvPr id="80" name="ïS1íḓè">
            <a:extLst>
              <a:ext uri="{FF2B5EF4-FFF2-40B4-BE49-F238E27FC236}">
                <a16:creationId xmlns:a16="http://schemas.microsoft.com/office/drawing/2014/main" id="{B9C0A856-5AB1-4E87-8C76-4B2DB2A6CD53}"/>
              </a:ext>
            </a:extLst>
          </p:cNvPr>
          <p:cNvGrpSpPr/>
          <p:nvPr/>
        </p:nvGrpSpPr>
        <p:grpSpPr>
          <a:xfrm>
            <a:off x="660400" y="3030242"/>
            <a:ext cx="2343559" cy="1729015"/>
            <a:chOff x="660400" y="3230346"/>
            <a:chExt cx="2343559" cy="1729015"/>
          </a:xfrm>
        </p:grpSpPr>
        <p:grpSp>
          <p:nvGrpSpPr>
            <p:cNvPr id="15" name="íṣļíďê">
              <a:extLst>
                <a:ext uri="{FF2B5EF4-FFF2-40B4-BE49-F238E27FC236}">
                  <a16:creationId xmlns:a16="http://schemas.microsoft.com/office/drawing/2014/main" id="{5AD2399B-7988-4921-9E81-558B060BA234}"/>
                </a:ext>
              </a:extLst>
            </p:cNvPr>
            <p:cNvGrpSpPr/>
            <p:nvPr/>
          </p:nvGrpSpPr>
          <p:grpSpPr>
            <a:xfrm>
              <a:off x="660400" y="3230346"/>
              <a:ext cx="2343559" cy="1729015"/>
              <a:chOff x="720271" y="3045520"/>
              <a:chExt cx="1892450" cy="1729015"/>
            </a:xfrm>
          </p:grpSpPr>
          <p:sp>
            <p:nvSpPr>
              <p:cNvPr id="37" name="ïŝľïḑê">
                <a:extLst>
                  <a:ext uri="{FF2B5EF4-FFF2-40B4-BE49-F238E27FC236}">
                    <a16:creationId xmlns:a16="http://schemas.microsoft.com/office/drawing/2014/main" id="{B06DE953-47B1-4BAE-A147-26E31DA8B372}"/>
                  </a:ext>
                </a:extLst>
              </p:cNvPr>
              <p:cNvSpPr txBox="1"/>
              <p:nvPr/>
            </p:nvSpPr>
            <p:spPr>
              <a:xfrm>
                <a:off x="743710" y="4249134"/>
                <a:ext cx="1869011" cy="525401"/>
              </a:xfrm>
              <a:prstGeom prst="rect">
                <a:avLst/>
              </a:prstGeom>
              <a:noFill/>
            </p:spPr>
            <p:txBody>
              <a:bodyPr wrap="square" lIns="90000" tIns="46800" rIns="90000" bIns="46800" rtlCol="0">
                <a:spAutoFit/>
              </a:bodyPr>
              <a:lstStyle/>
              <a:p>
                <a:r>
                  <a:rPr lang="zh-CN" altLang="en-US" sz="2800" b="1" dirty="0">
                    <a:cs typeface="+mn-ea"/>
                    <a:sym typeface="+mn-lt"/>
                  </a:rPr>
                  <a:t>植物组织培养</a:t>
                </a:r>
              </a:p>
            </p:txBody>
          </p:sp>
          <p:sp>
            <p:nvSpPr>
              <p:cNvPr id="36" name="îS1ïḋé">
                <a:extLst>
                  <a:ext uri="{FF2B5EF4-FFF2-40B4-BE49-F238E27FC236}">
                    <a16:creationId xmlns:a16="http://schemas.microsoft.com/office/drawing/2014/main" id="{0CF8AA05-F704-4B60-A60F-218C8E725163}"/>
                  </a:ext>
                </a:extLst>
              </p:cNvPr>
              <p:cNvSpPr txBox="1"/>
              <p:nvPr/>
            </p:nvSpPr>
            <p:spPr>
              <a:xfrm>
                <a:off x="720271" y="3045520"/>
                <a:ext cx="1070763" cy="1323439"/>
              </a:xfrm>
              <a:prstGeom prst="rect">
                <a:avLst/>
              </a:prstGeom>
              <a:noFill/>
            </p:spPr>
            <p:txBody>
              <a:bodyPr wrap="none" rtlCol="0" anchor="b" anchorCtr="0">
                <a:spAutoFit/>
              </a:bodyPr>
              <a:lstStyle/>
              <a:p>
                <a:r>
                  <a:rPr lang="en-US" altLang="zh-CN" sz="8000" b="1" dirty="0">
                    <a:solidFill>
                      <a:schemeClr val="accent1">
                        <a:alpha val="50000"/>
                      </a:schemeClr>
                    </a:solidFill>
                    <a:cs typeface="+mn-ea"/>
                    <a:sym typeface="+mn-lt"/>
                  </a:rPr>
                  <a:t>01</a:t>
                </a:r>
                <a:endParaRPr lang="zh-CN" altLang="en-US" sz="8000" b="1" dirty="0">
                  <a:solidFill>
                    <a:schemeClr val="accent1">
                      <a:alpha val="50000"/>
                    </a:schemeClr>
                  </a:solidFill>
                  <a:cs typeface="+mn-ea"/>
                  <a:sym typeface="+mn-lt"/>
                </a:endParaRPr>
              </a:p>
            </p:txBody>
          </p:sp>
        </p:grpSp>
        <p:cxnSp>
          <p:nvCxnSpPr>
            <p:cNvPr id="42" name="ïṩḷïḑê">
              <a:extLst>
                <a:ext uri="{FF2B5EF4-FFF2-40B4-BE49-F238E27FC236}">
                  <a16:creationId xmlns:a16="http://schemas.microsoft.com/office/drawing/2014/main" id="{FF276427-C02D-4F32-9C7B-71EC83C1E1ED}"/>
                </a:ext>
              </a:extLst>
            </p:cNvPr>
            <p:cNvCxnSpPr>
              <a:cxnSpLocks/>
            </p:cNvCxnSpPr>
            <p:nvPr/>
          </p:nvCxnSpPr>
          <p:spPr>
            <a:xfrm>
              <a:off x="2138650" y="4953761"/>
              <a:ext cx="747713"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grpSp>
        <p:nvGrpSpPr>
          <p:cNvPr id="79" name="îṣḻiḋê">
            <a:extLst>
              <a:ext uri="{FF2B5EF4-FFF2-40B4-BE49-F238E27FC236}">
                <a16:creationId xmlns:a16="http://schemas.microsoft.com/office/drawing/2014/main" id="{C3236364-38C9-49F4-AC01-10E1F1FAFCD7}"/>
              </a:ext>
            </a:extLst>
          </p:cNvPr>
          <p:cNvGrpSpPr/>
          <p:nvPr/>
        </p:nvGrpSpPr>
        <p:grpSpPr>
          <a:xfrm>
            <a:off x="8036353" y="3009364"/>
            <a:ext cx="1977251" cy="1744293"/>
            <a:chOff x="7879006" y="3209468"/>
            <a:chExt cx="1977251" cy="1744293"/>
          </a:xfrm>
        </p:grpSpPr>
        <p:grpSp>
          <p:nvGrpSpPr>
            <p:cNvPr id="65" name="iṣḷîḍe">
              <a:extLst>
                <a:ext uri="{FF2B5EF4-FFF2-40B4-BE49-F238E27FC236}">
                  <a16:creationId xmlns:a16="http://schemas.microsoft.com/office/drawing/2014/main" id="{CEF7669F-C1AC-4AA3-A2DE-34F3B4D0AA79}"/>
                </a:ext>
              </a:extLst>
            </p:cNvPr>
            <p:cNvGrpSpPr/>
            <p:nvPr/>
          </p:nvGrpSpPr>
          <p:grpSpPr>
            <a:xfrm>
              <a:off x="7879006" y="3209468"/>
              <a:ext cx="1977251" cy="1729015"/>
              <a:chOff x="4258096" y="3024642"/>
              <a:chExt cx="1596652" cy="1729015"/>
            </a:xfrm>
          </p:grpSpPr>
          <p:sp>
            <p:nvSpPr>
              <p:cNvPr id="66" name="îṥ1iḋê">
                <a:extLst>
                  <a:ext uri="{FF2B5EF4-FFF2-40B4-BE49-F238E27FC236}">
                    <a16:creationId xmlns:a16="http://schemas.microsoft.com/office/drawing/2014/main" id="{C397B7CB-A23E-40E9-A036-0F2708DA781F}"/>
                  </a:ext>
                </a:extLst>
              </p:cNvPr>
              <p:cNvSpPr txBox="1"/>
              <p:nvPr/>
            </p:nvSpPr>
            <p:spPr>
              <a:xfrm>
                <a:off x="4281535" y="4228256"/>
                <a:ext cx="1573213" cy="525401"/>
              </a:xfrm>
              <a:prstGeom prst="rect">
                <a:avLst/>
              </a:prstGeom>
              <a:noFill/>
            </p:spPr>
            <p:txBody>
              <a:bodyPr wrap="square" lIns="90000" tIns="46800" rIns="90000" bIns="46800" rtlCol="0">
                <a:spAutoFit/>
              </a:bodyPr>
              <a:lstStyle/>
              <a:p>
                <a:r>
                  <a:rPr lang="zh-CN" altLang="en-US" sz="2800" b="1" dirty="0">
                    <a:cs typeface="+mn-ea"/>
                    <a:sym typeface="+mn-lt"/>
                  </a:rPr>
                  <a:t>亮点回顾</a:t>
                </a:r>
              </a:p>
            </p:txBody>
          </p:sp>
          <p:sp>
            <p:nvSpPr>
              <p:cNvPr id="67" name="íŝḷíḓé">
                <a:extLst>
                  <a:ext uri="{FF2B5EF4-FFF2-40B4-BE49-F238E27FC236}">
                    <a16:creationId xmlns:a16="http://schemas.microsoft.com/office/drawing/2014/main" id="{79F22A9B-643E-44AE-9817-19A153291C30}"/>
                  </a:ext>
                </a:extLst>
              </p:cNvPr>
              <p:cNvSpPr txBox="1"/>
              <p:nvPr/>
            </p:nvSpPr>
            <p:spPr>
              <a:xfrm>
                <a:off x="4258096" y="3024642"/>
                <a:ext cx="1070763" cy="1323439"/>
              </a:xfrm>
              <a:prstGeom prst="rect">
                <a:avLst/>
              </a:prstGeom>
              <a:noFill/>
            </p:spPr>
            <p:txBody>
              <a:bodyPr wrap="none" rtlCol="0" anchor="b" anchorCtr="0">
                <a:spAutoFit/>
              </a:bodyPr>
              <a:lstStyle/>
              <a:p>
                <a:r>
                  <a:rPr lang="en-US" altLang="zh-CN" sz="8000" b="1" dirty="0">
                    <a:solidFill>
                      <a:schemeClr val="accent1">
                        <a:alpha val="50000"/>
                      </a:schemeClr>
                    </a:solidFill>
                    <a:cs typeface="+mn-ea"/>
                    <a:sym typeface="+mn-lt"/>
                  </a:rPr>
                  <a:t>02</a:t>
                </a:r>
                <a:endParaRPr lang="zh-CN" altLang="en-US" sz="8000" b="1" dirty="0">
                  <a:solidFill>
                    <a:schemeClr val="accent1">
                      <a:alpha val="50000"/>
                    </a:schemeClr>
                  </a:solidFill>
                  <a:cs typeface="+mn-ea"/>
                  <a:sym typeface="+mn-lt"/>
                </a:endParaRPr>
              </a:p>
            </p:txBody>
          </p:sp>
        </p:grpSp>
        <p:cxnSp>
          <p:nvCxnSpPr>
            <p:cNvPr id="68" name="ïşḷíḋe">
              <a:extLst>
                <a:ext uri="{FF2B5EF4-FFF2-40B4-BE49-F238E27FC236}">
                  <a16:creationId xmlns:a16="http://schemas.microsoft.com/office/drawing/2014/main" id="{D56B3B65-5539-4355-8039-8C72A02EA006}"/>
                </a:ext>
              </a:extLst>
            </p:cNvPr>
            <p:cNvCxnSpPr>
              <a:cxnSpLocks/>
            </p:cNvCxnSpPr>
            <p:nvPr/>
          </p:nvCxnSpPr>
          <p:spPr>
            <a:xfrm>
              <a:off x="8693377" y="4953761"/>
              <a:ext cx="747713"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grpSp>
        <p:nvGrpSpPr>
          <p:cNvPr id="86" name="íṣľiḍê">
            <a:extLst>
              <a:ext uri="{FF2B5EF4-FFF2-40B4-BE49-F238E27FC236}">
                <a16:creationId xmlns:a16="http://schemas.microsoft.com/office/drawing/2014/main" id="{E9C8AF2E-726B-437C-BCFC-77956016BB67}"/>
              </a:ext>
            </a:extLst>
          </p:cNvPr>
          <p:cNvGrpSpPr/>
          <p:nvPr/>
        </p:nvGrpSpPr>
        <p:grpSpPr>
          <a:xfrm>
            <a:off x="660400" y="899260"/>
            <a:ext cx="3737429" cy="1359364"/>
            <a:chOff x="660400" y="899260"/>
            <a:chExt cx="3737429" cy="1359364"/>
          </a:xfrm>
        </p:grpSpPr>
        <p:sp>
          <p:nvSpPr>
            <p:cNvPr id="12" name="îŝlíḓè">
              <a:extLst>
                <a:ext uri="{FF2B5EF4-FFF2-40B4-BE49-F238E27FC236}">
                  <a16:creationId xmlns:a16="http://schemas.microsoft.com/office/drawing/2014/main" id="{AE773DF0-42D1-4210-B98B-945C5B7E32A9}"/>
                </a:ext>
              </a:extLst>
            </p:cNvPr>
            <p:cNvSpPr/>
            <p:nvPr/>
          </p:nvSpPr>
          <p:spPr>
            <a:xfrm>
              <a:off x="660400" y="1578942"/>
              <a:ext cx="3737429" cy="679682"/>
            </a:xfrm>
            <a:prstGeom prst="rect">
              <a:avLst/>
            </a:prstGeom>
          </p:spPr>
          <p:txBody>
            <a:bodyPr wrap="square" lIns="0" tIns="0" rIns="0" bIns="0" anchor="b" anchorCtr="0">
              <a:noAutofit/>
            </a:bodyPr>
            <a:lstStyle/>
            <a:p>
              <a:pPr marR="0" lvl="0" indent="0" fontAlgn="base">
                <a:lnSpc>
                  <a:spcPct val="100000"/>
                </a:lnSpc>
                <a:spcBef>
                  <a:spcPct val="0"/>
                </a:spcBef>
                <a:spcAft>
                  <a:spcPct val="0"/>
                </a:spcAft>
                <a:buClrTx/>
                <a:buSzTx/>
                <a:buFontTx/>
                <a:buNone/>
                <a:tabLst/>
              </a:pPr>
              <a:r>
                <a:rPr lang="zh-CN" altLang="zh-CN" sz="4800" b="1" dirty="0">
                  <a:cs typeface="+mn-ea"/>
                  <a:sym typeface="+mn-lt"/>
                </a:rPr>
                <a:t>CONTENTS</a:t>
              </a:r>
            </a:p>
          </p:txBody>
        </p:sp>
        <p:sp>
          <p:nvSpPr>
            <p:cNvPr id="82" name="ïṣľïḑé">
              <a:extLst>
                <a:ext uri="{FF2B5EF4-FFF2-40B4-BE49-F238E27FC236}">
                  <a16:creationId xmlns:a16="http://schemas.microsoft.com/office/drawing/2014/main" id="{C604E576-D05C-43D8-9AEC-94EAA97AC25C}"/>
                </a:ext>
              </a:extLst>
            </p:cNvPr>
            <p:cNvSpPr/>
            <p:nvPr/>
          </p:nvSpPr>
          <p:spPr>
            <a:xfrm>
              <a:off x="660400" y="899260"/>
              <a:ext cx="3737429" cy="679682"/>
            </a:xfrm>
            <a:prstGeom prst="rect">
              <a:avLst/>
            </a:prstGeom>
          </p:spPr>
          <p:txBody>
            <a:bodyPr wrap="square" lIns="0" tIns="0" rIns="0" bIns="0" anchor="b" anchorCtr="0">
              <a:noAutofit/>
            </a:bodyPr>
            <a:lstStyle/>
            <a:p>
              <a:pPr marR="0" lvl="0" indent="0" fontAlgn="base">
                <a:lnSpc>
                  <a:spcPct val="100000"/>
                </a:lnSpc>
                <a:spcBef>
                  <a:spcPct val="0"/>
                </a:spcBef>
                <a:spcAft>
                  <a:spcPct val="0"/>
                </a:spcAft>
                <a:buClrTx/>
                <a:buSzTx/>
                <a:buFontTx/>
                <a:buNone/>
                <a:tabLst/>
              </a:pPr>
              <a:r>
                <a:rPr lang="zh-CN" altLang="en-US" sz="4800" b="1" dirty="0">
                  <a:solidFill>
                    <a:schemeClr val="accent1"/>
                  </a:solidFill>
                  <a:cs typeface="+mn-ea"/>
                  <a:sym typeface="+mn-lt"/>
                </a:rPr>
                <a:t>目录</a:t>
              </a:r>
              <a:endParaRPr lang="zh-CN" altLang="zh-CN" sz="4800" b="1" dirty="0">
                <a:solidFill>
                  <a:schemeClr val="accent1"/>
                </a:solidFill>
                <a:cs typeface="+mn-ea"/>
                <a:sym typeface="+mn-lt"/>
              </a:endParaRPr>
            </a:p>
          </p:txBody>
        </p:sp>
        <p:cxnSp>
          <p:nvCxnSpPr>
            <p:cNvPr id="83" name="ïṡḻiḋè">
              <a:extLst>
                <a:ext uri="{FF2B5EF4-FFF2-40B4-BE49-F238E27FC236}">
                  <a16:creationId xmlns:a16="http://schemas.microsoft.com/office/drawing/2014/main" id="{D6155D20-6C16-4282-B724-4A05E3B5C49C}"/>
                </a:ext>
              </a:extLst>
            </p:cNvPr>
            <p:cNvCxnSpPr>
              <a:cxnSpLocks/>
            </p:cNvCxnSpPr>
            <p:nvPr/>
          </p:nvCxnSpPr>
          <p:spPr>
            <a:xfrm>
              <a:off x="3613942" y="2235230"/>
              <a:ext cx="405602"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872471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blinds(horizontal)">
                                      <p:cBhvr>
                                        <p:cTn id="7" dur="500"/>
                                        <p:tgtEl>
                                          <p:spTgt spid="8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9"/>
                                        </p:tgtEl>
                                        <p:attrNameLst>
                                          <p:attrName>style.visibility</p:attrName>
                                        </p:attrNameLst>
                                      </p:cBhvr>
                                      <p:to>
                                        <p:strVal val="visible"/>
                                      </p:to>
                                    </p:set>
                                    <p:animEffect transition="in" filter="blinds(horizontal)">
                                      <p:cBhvr>
                                        <p:cTn id="12"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îşḷïḑe"/>
        <p:cNvGrpSpPr/>
        <p:nvPr/>
      </p:nvGrpSpPr>
      <p:grpSpPr>
        <a:xfrm>
          <a:off x="0" y="0"/>
          <a:ext cx="0" cy="0"/>
          <a:chOff x="0" y="0"/>
          <a:chExt cx="0" cy="0"/>
        </a:xfrm>
      </p:grpSpPr>
      <p:sp>
        <p:nvSpPr>
          <p:cNvPr id="4" name="işliḍé">
            <a:extLst>
              <a:ext uri="{FF2B5EF4-FFF2-40B4-BE49-F238E27FC236}">
                <a16:creationId xmlns:a16="http://schemas.microsoft.com/office/drawing/2014/main" id="{C8BBEB7A-FF76-438F-8E1B-AF6A22960294}"/>
              </a:ext>
            </a:extLst>
          </p:cNvPr>
          <p:cNvSpPr>
            <a:spLocks noGrp="1"/>
          </p:cNvSpPr>
          <p:nvPr>
            <p:ph type="title"/>
          </p:nvPr>
        </p:nvSpPr>
        <p:spPr>
          <a:xfrm>
            <a:off x="3033486" y="2631400"/>
            <a:ext cx="5365959" cy="1133475"/>
          </a:xfrm>
        </p:spPr>
        <p:txBody>
          <a:bodyPr/>
          <a:lstStyle/>
          <a:p>
            <a:pPr>
              <a:lnSpc>
                <a:spcPct val="120000"/>
              </a:lnSpc>
            </a:pPr>
            <a:r>
              <a:rPr lang="zh-CN" altLang="en-US" dirty="0">
                <a:latin typeface="+mn-lt"/>
                <a:ea typeface="+mn-ea"/>
                <a:cs typeface="+mn-ea"/>
                <a:sym typeface="+mn-lt"/>
              </a:rPr>
              <a:t>植物组织培养</a:t>
            </a:r>
          </a:p>
        </p:txBody>
      </p:sp>
      <p:sp>
        <p:nvSpPr>
          <p:cNvPr id="8" name="îṥliḋè">
            <a:extLst>
              <a:ext uri="{FF2B5EF4-FFF2-40B4-BE49-F238E27FC236}">
                <a16:creationId xmlns:a16="http://schemas.microsoft.com/office/drawing/2014/main" id="{B46E4545-AA93-4A87-9828-5789A4CF16F2}"/>
              </a:ext>
            </a:extLst>
          </p:cNvPr>
          <p:cNvSpPr txBox="1"/>
          <p:nvPr/>
        </p:nvSpPr>
        <p:spPr>
          <a:xfrm>
            <a:off x="1381044" y="3198137"/>
            <a:ext cx="1153407" cy="1335762"/>
          </a:xfrm>
          <a:prstGeom prst="rect">
            <a:avLst/>
          </a:prstGeom>
          <a:noFill/>
          <a:ln w="117475">
            <a:noFill/>
          </a:ln>
        </p:spPr>
        <p:txBody>
          <a:bodyPr wrap="none" rtlCol="0">
            <a:prstTxWarp prst="textPlain">
              <a:avLst/>
            </a:prstTxWarp>
            <a:spAutoFit/>
          </a:bodyPr>
          <a:lstStyle/>
          <a:p>
            <a:pPr>
              <a:lnSpc>
                <a:spcPct val="120000"/>
              </a:lnSpc>
            </a:pPr>
            <a:r>
              <a:rPr lang="en-US" altLang="zh-CN" dirty="0">
                <a:solidFill>
                  <a:schemeClr val="accent1">
                    <a:alpha val="50000"/>
                  </a:schemeClr>
                </a:solidFill>
                <a:latin typeface="Impact" panose="020B0806030902050204" pitchFamily="34" charset="0"/>
                <a:cs typeface="+mn-ea"/>
                <a:sym typeface="+mn-lt"/>
              </a:rPr>
              <a:t>01</a:t>
            </a:r>
            <a:endParaRPr lang="zh-CN" altLang="en-US" dirty="0">
              <a:solidFill>
                <a:schemeClr val="accent1">
                  <a:alpha val="50000"/>
                </a:schemeClr>
              </a:solidFill>
              <a:latin typeface="Impact" panose="020B0806030902050204" pitchFamily="34" charset="0"/>
              <a:cs typeface="+mn-ea"/>
              <a:sym typeface="+mn-lt"/>
            </a:endParaRPr>
          </a:p>
        </p:txBody>
      </p:sp>
      <p:cxnSp>
        <p:nvCxnSpPr>
          <p:cNvPr id="6" name="iSḻíḍè">
            <a:extLst>
              <a:ext uri="{FF2B5EF4-FFF2-40B4-BE49-F238E27FC236}">
                <a16:creationId xmlns:a16="http://schemas.microsoft.com/office/drawing/2014/main" id="{FF871B0F-A8F0-41A0-9167-F9EED7D0836B}"/>
              </a:ext>
            </a:extLst>
          </p:cNvPr>
          <p:cNvCxnSpPr>
            <a:cxnSpLocks/>
          </p:cNvCxnSpPr>
          <p:nvPr/>
        </p:nvCxnSpPr>
        <p:spPr>
          <a:xfrm>
            <a:off x="4909058" y="3764875"/>
            <a:ext cx="922806"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9" name="iŝ1ïḍê">
            <a:extLst>
              <a:ext uri="{FF2B5EF4-FFF2-40B4-BE49-F238E27FC236}">
                <a16:creationId xmlns:a16="http://schemas.microsoft.com/office/drawing/2014/main" id="{87CE6FB0-D7FB-48F6-8CAC-0A6FD77C9862}"/>
              </a:ext>
            </a:extLst>
          </p:cNvPr>
          <p:cNvGrpSpPr/>
          <p:nvPr/>
        </p:nvGrpSpPr>
        <p:grpSpPr>
          <a:xfrm>
            <a:off x="9327274" y="648350"/>
            <a:ext cx="2191626" cy="360612"/>
            <a:chOff x="9327274" y="648350"/>
            <a:chExt cx="2191626" cy="360612"/>
          </a:xfrm>
        </p:grpSpPr>
        <p:sp>
          <p:nvSpPr>
            <p:cNvPr id="10" name="iŝlîḓè">
              <a:extLst>
                <a:ext uri="{FF2B5EF4-FFF2-40B4-BE49-F238E27FC236}">
                  <a16:creationId xmlns:a16="http://schemas.microsoft.com/office/drawing/2014/main" id="{A7097D5E-5367-44AB-8E87-D4B3AF3226A4}"/>
                </a:ext>
              </a:extLst>
            </p:cNvPr>
            <p:cNvSpPr/>
            <p:nvPr/>
          </p:nvSpPr>
          <p:spPr>
            <a:xfrm>
              <a:off x="9327274" y="648350"/>
              <a:ext cx="2191626" cy="360612"/>
            </a:xfrm>
            <a:prstGeom prst="rect">
              <a:avLst/>
            </a:prstGeom>
          </p:spPr>
          <p:txBody>
            <a:bodyPr vert="horz" wrap="none" lIns="91440" tIns="45720" rIns="91440" bIns="45720" rtlCol="0">
              <a:spAutoFit/>
            </a:bodyPr>
            <a:lstStyle/>
            <a:p>
              <a:pPr algn="r" defTabSz="914332">
                <a:lnSpc>
                  <a:spcPct val="120000"/>
                </a:lnSpc>
              </a:pPr>
              <a:r>
                <a:rPr lang="en-US" altLang="zh-CN" sz="1600" b="1" dirty="0">
                  <a:solidFill>
                    <a:srgbClr val="252D4F"/>
                  </a:solidFill>
                  <a:cs typeface="+mn-ea"/>
                  <a:sym typeface="+mn-lt"/>
                </a:rPr>
                <a:t>Experimental Report</a:t>
              </a:r>
              <a:endParaRPr lang="zh-CN" altLang="en-US" sz="1600" b="1" dirty="0">
                <a:solidFill>
                  <a:srgbClr val="252D4F"/>
                </a:solidFill>
                <a:cs typeface="+mn-ea"/>
                <a:sym typeface="+mn-lt"/>
              </a:endParaRPr>
            </a:p>
          </p:txBody>
        </p:sp>
        <p:cxnSp>
          <p:nvCxnSpPr>
            <p:cNvPr id="14" name="ïŝlíḑé">
              <a:extLst>
                <a:ext uri="{FF2B5EF4-FFF2-40B4-BE49-F238E27FC236}">
                  <a16:creationId xmlns:a16="http://schemas.microsoft.com/office/drawing/2014/main" id="{BD1DBED7-1DFE-41CA-B747-45BEA9EDED7D}"/>
                </a:ext>
              </a:extLst>
            </p:cNvPr>
            <p:cNvCxnSpPr>
              <a:cxnSpLocks/>
            </p:cNvCxnSpPr>
            <p:nvPr/>
          </p:nvCxnSpPr>
          <p:spPr>
            <a:xfrm>
              <a:off x="10774680" y="1004660"/>
              <a:ext cx="678180"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36698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iṩļíḓé"/>
        <p:cNvGrpSpPr/>
        <p:nvPr/>
      </p:nvGrpSpPr>
      <p:grpSpPr>
        <a:xfrm>
          <a:off x="0" y="0"/>
          <a:ext cx="0" cy="0"/>
          <a:chOff x="0" y="0"/>
          <a:chExt cx="0" cy="0"/>
        </a:xfrm>
      </p:grpSpPr>
      <p:sp>
        <p:nvSpPr>
          <p:cNvPr id="5" name="íṧļïḍe">
            <a:extLst>
              <a:ext uri="{FF2B5EF4-FFF2-40B4-BE49-F238E27FC236}">
                <a16:creationId xmlns:a16="http://schemas.microsoft.com/office/drawing/2014/main" id="{49182C6E-0DB0-4BEA-8EB9-4CD4DE5E9807}"/>
              </a:ext>
            </a:extLst>
          </p:cNvPr>
          <p:cNvSpPr>
            <a:spLocks noGrp="1"/>
          </p:cNvSpPr>
          <p:nvPr>
            <p:ph type="title"/>
          </p:nvPr>
        </p:nvSpPr>
        <p:spPr>
          <a:xfrm>
            <a:off x="660403" y="0"/>
            <a:ext cx="10858500" cy="1447800"/>
          </a:xfrm>
        </p:spPr>
        <p:txBody>
          <a:bodyPr/>
          <a:lstStyle/>
          <a:p>
            <a:pPr>
              <a:lnSpc>
                <a:spcPct val="120000"/>
              </a:lnSpc>
            </a:pPr>
            <a:r>
              <a:rPr lang="zh-CN" altLang="en-US" dirty="0">
                <a:latin typeface="+mn-lt"/>
                <a:ea typeface="+mn-ea"/>
                <a:cs typeface="+mn-ea"/>
                <a:sym typeface="+mn-lt"/>
              </a:rPr>
              <a:t>实验目的</a:t>
            </a:r>
          </a:p>
        </p:txBody>
      </p:sp>
      <p:grpSp>
        <p:nvGrpSpPr>
          <p:cNvPr id="2" name="Group 1">
            <a:extLst>
              <a:ext uri="{FF2B5EF4-FFF2-40B4-BE49-F238E27FC236}">
                <a16:creationId xmlns:a16="http://schemas.microsoft.com/office/drawing/2014/main" id="{10393128-770B-5DBC-58A6-1AA8D4A44542}"/>
              </a:ext>
            </a:extLst>
          </p:cNvPr>
          <p:cNvGrpSpPr/>
          <p:nvPr/>
        </p:nvGrpSpPr>
        <p:grpSpPr>
          <a:xfrm>
            <a:off x="1757189" y="3277528"/>
            <a:ext cx="2084067" cy="880145"/>
            <a:chOff x="660400" y="2941297"/>
            <a:chExt cx="2084067" cy="880145"/>
          </a:xfrm>
        </p:grpSpPr>
        <p:grpSp>
          <p:nvGrpSpPr>
            <p:cNvPr id="56" name="íṥlíďé">
              <a:extLst>
                <a:ext uri="{FF2B5EF4-FFF2-40B4-BE49-F238E27FC236}">
                  <a16:creationId xmlns:a16="http://schemas.microsoft.com/office/drawing/2014/main" id="{80CD853E-DF0B-4CA2-A950-8DF39BA2495E}"/>
                </a:ext>
              </a:extLst>
            </p:cNvPr>
            <p:cNvGrpSpPr/>
            <p:nvPr/>
          </p:nvGrpSpPr>
          <p:grpSpPr>
            <a:xfrm>
              <a:off x="660400" y="2941297"/>
              <a:ext cx="2084067" cy="880145"/>
              <a:chOff x="660400" y="4388846"/>
              <a:chExt cx="2084067" cy="880145"/>
            </a:xfrm>
          </p:grpSpPr>
          <p:sp>
            <p:nvSpPr>
              <p:cNvPr id="73" name="iśľîḍé">
                <a:extLst>
                  <a:ext uri="{FF2B5EF4-FFF2-40B4-BE49-F238E27FC236}">
                    <a16:creationId xmlns:a16="http://schemas.microsoft.com/office/drawing/2014/main" id="{393A85B0-2CDD-4369-A835-7157B6AD6B34}"/>
                  </a:ext>
                </a:extLst>
              </p:cNvPr>
              <p:cNvSpPr/>
              <p:nvPr/>
            </p:nvSpPr>
            <p:spPr>
              <a:xfrm>
                <a:off x="660400" y="4388846"/>
                <a:ext cx="2084067" cy="548089"/>
              </a:xfrm>
              <a:prstGeom prst="roundRect">
                <a:avLst/>
              </a:prstGeom>
              <a:solidFill>
                <a:schemeClr val="tx1">
                  <a:lumMod val="50000"/>
                  <a:lumOff val="50000"/>
                  <a:alpha val="5000"/>
                </a:schemeClr>
              </a:solidFill>
              <a:ln w="762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r>
                  <a:rPr lang="zh-CN" altLang="en-US" b="1" dirty="0">
                    <a:solidFill>
                      <a:schemeClr val="tx1"/>
                    </a:solidFill>
                    <a:cs typeface="+mn-ea"/>
                    <a:sym typeface="+mn-lt"/>
                  </a:rPr>
                  <a:t>了解</a:t>
                </a:r>
                <a:r>
                  <a:rPr lang="zh-CN" altLang="en-CN" b="1" dirty="0">
                    <a:solidFill>
                      <a:schemeClr val="tx1"/>
                    </a:solidFill>
                    <a:cs typeface="+mn-ea"/>
                    <a:sym typeface="+mn-lt"/>
                  </a:rPr>
                  <a:t>组培</a:t>
                </a:r>
                <a:endParaRPr lang="zh-CN" altLang="en-US" b="1" dirty="0">
                  <a:solidFill>
                    <a:schemeClr val="tx1"/>
                  </a:solidFill>
                  <a:cs typeface="+mn-ea"/>
                  <a:sym typeface="+mn-lt"/>
                </a:endParaRPr>
              </a:p>
            </p:txBody>
          </p:sp>
          <p:sp>
            <p:nvSpPr>
              <p:cNvPr id="75" name="iśḷîďê">
                <a:extLst>
                  <a:ext uri="{FF2B5EF4-FFF2-40B4-BE49-F238E27FC236}">
                    <a16:creationId xmlns:a16="http://schemas.microsoft.com/office/drawing/2014/main" id="{ECCB3652-B75D-4B80-95F3-AF60A2FA738D}"/>
                  </a:ext>
                </a:extLst>
              </p:cNvPr>
              <p:cNvSpPr txBox="1"/>
              <p:nvPr/>
            </p:nvSpPr>
            <p:spPr>
              <a:xfrm>
                <a:off x="1048133" y="4991030"/>
                <a:ext cx="1308600" cy="277961"/>
              </a:xfrm>
              <a:prstGeom prst="rect">
                <a:avLst/>
              </a:prstGeom>
              <a:noFill/>
            </p:spPr>
            <p:txBody>
              <a:bodyPr wrap="square" rtlCol="0">
                <a:spAutoFit/>
              </a:bodyPr>
              <a:lstStyle/>
              <a:p>
                <a:pPr marR="0" lvl="0" algn="just" defTabSz="913765" rtl="0" eaLnBrk="1" fontAlgn="auto" latinLnBrk="0" hangingPunct="1">
                  <a:lnSpc>
                    <a:spcPct val="120000"/>
                  </a:lnSpc>
                  <a:buClrTx/>
                  <a:buSzPct val="100000"/>
                  <a:defRPr/>
                </a:pPr>
                <a:r>
                  <a:rPr lang="zh-CN" altLang="en-US" sz="1100" dirty="0">
                    <a:cs typeface="+mn-ea"/>
                    <a:sym typeface="+mn-lt"/>
                  </a:rPr>
                  <a:t>了解植物组织培养</a:t>
                </a:r>
                <a:endParaRPr kumimoji="0" lang="en-GB" sz="1100" b="0" i="0" u="none" strike="noStrike" kern="1200" cap="none" spc="0" normalizeH="0" baseline="0" noProof="0" dirty="0">
                  <a:ln>
                    <a:noFill/>
                  </a:ln>
                  <a:effectLst/>
                  <a:uLnTx/>
                  <a:uFillTx/>
                  <a:cs typeface="+mn-ea"/>
                  <a:sym typeface="+mn-lt"/>
                </a:endParaRPr>
              </a:p>
            </p:txBody>
          </p:sp>
        </p:grpSp>
        <p:cxnSp>
          <p:nvCxnSpPr>
            <p:cNvPr id="65" name="ïṡ1îde">
              <a:extLst>
                <a:ext uri="{FF2B5EF4-FFF2-40B4-BE49-F238E27FC236}">
                  <a16:creationId xmlns:a16="http://schemas.microsoft.com/office/drawing/2014/main" id="{A092DFDA-E95C-47EF-87C2-3791A6CBEE42}"/>
                </a:ext>
              </a:extLst>
            </p:cNvPr>
            <p:cNvCxnSpPr>
              <a:cxnSpLocks/>
            </p:cNvCxnSpPr>
            <p:nvPr/>
          </p:nvCxnSpPr>
          <p:spPr>
            <a:xfrm>
              <a:off x="1115198" y="2941298"/>
              <a:ext cx="1174471" cy="0"/>
            </a:xfrm>
            <a:prstGeom prst="line">
              <a:avLst/>
            </a:prstGeom>
            <a:ln w="50800" cap="rnd">
              <a:round/>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DD7B1EEE-B363-12D8-DA48-78CAB8766552}"/>
              </a:ext>
            </a:extLst>
          </p:cNvPr>
          <p:cNvGrpSpPr/>
          <p:nvPr/>
        </p:nvGrpSpPr>
        <p:grpSpPr>
          <a:xfrm>
            <a:off x="7706102" y="3277528"/>
            <a:ext cx="2084067" cy="1285256"/>
            <a:chOff x="2853996" y="2941297"/>
            <a:chExt cx="2084067" cy="1285256"/>
          </a:xfrm>
        </p:grpSpPr>
        <p:cxnSp>
          <p:nvCxnSpPr>
            <p:cNvPr id="91" name="iṡľiḑé">
              <a:extLst>
                <a:ext uri="{FF2B5EF4-FFF2-40B4-BE49-F238E27FC236}">
                  <a16:creationId xmlns:a16="http://schemas.microsoft.com/office/drawing/2014/main" id="{861AAB24-8FEE-4318-BA5E-CA9DB51E8AEA}"/>
                </a:ext>
              </a:extLst>
            </p:cNvPr>
            <p:cNvCxnSpPr>
              <a:cxnSpLocks/>
            </p:cNvCxnSpPr>
            <p:nvPr/>
          </p:nvCxnSpPr>
          <p:spPr>
            <a:xfrm>
              <a:off x="3308794" y="2941298"/>
              <a:ext cx="1174471" cy="0"/>
            </a:xfrm>
            <a:prstGeom prst="line">
              <a:avLst/>
            </a:prstGeom>
            <a:ln w="50800" cap="rnd">
              <a:round/>
            </a:ln>
          </p:spPr>
          <p:style>
            <a:lnRef idx="1">
              <a:schemeClr val="accent1"/>
            </a:lnRef>
            <a:fillRef idx="0">
              <a:schemeClr val="accent1"/>
            </a:fillRef>
            <a:effectRef idx="0">
              <a:schemeClr val="accent1"/>
            </a:effectRef>
            <a:fontRef idx="minor">
              <a:schemeClr val="tx1"/>
            </a:fontRef>
          </p:style>
        </p:cxnSp>
        <p:grpSp>
          <p:nvGrpSpPr>
            <p:cNvPr id="60" name="iṣḷiḍé">
              <a:extLst>
                <a:ext uri="{FF2B5EF4-FFF2-40B4-BE49-F238E27FC236}">
                  <a16:creationId xmlns:a16="http://schemas.microsoft.com/office/drawing/2014/main" id="{75FF5270-4C01-44E4-AD8C-D3E4CA481133}"/>
                </a:ext>
              </a:extLst>
            </p:cNvPr>
            <p:cNvGrpSpPr/>
            <p:nvPr/>
          </p:nvGrpSpPr>
          <p:grpSpPr>
            <a:xfrm>
              <a:off x="2853996" y="2941297"/>
              <a:ext cx="2084067" cy="1285256"/>
              <a:chOff x="660400" y="4388846"/>
              <a:chExt cx="2084067" cy="1285256"/>
            </a:xfrm>
          </p:grpSpPr>
          <p:sp>
            <p:nvSpPr>
              <p:cNvPr id="61" name="îsļîḑé">
                <a:extLst>
                  <a:ext uri="{FF2B5EF4-FFF2-40B4-BE49-F238E27FC236}">
                    <a16:creationId xmlns:a16="http://schemas.microsoft.com/office/drawing/2014/main" id="{CF6F8BD3-9ED6-40B5-ABC8-069865133D69}"/>
                  </a:ext>
                </a:extLst>
              </p:cNvPr>
              <p:cNvSpPr/>
              <p:nvPr/>
            </p:nvSpPr>
            <p:spPr>
              <a:xfrm>
                <a:off x="660400" y="4388846"/>
                <a:ext cx="2084067" cy="548089"/>
              </a:xfrm>
              <a:prstGeom prst="roundRect">
                <a:avLst/>
              </a:prstGeom>
              <a:solidFill>
                <a:schemeClr val="tx1">
                  <a:lumMod val="50000"/>
                  <a:lumOff val="50000"/>
                  <a:alpha val="5000"/>
                </a:schemeClr>
              </a:solidFill>
              <a:ln w="762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r>
                  <a:rPr lang="zh-CN" altLang="en-US" b="1" dirty="0">
                    <a:solidFill>
                      <a:schemeClr val="tx1"/>
                    </a:solidFill>
                    <a:cs typeface="+mn-ea"/>
                    <a:sym typeface="+mn-lt"/>
                  </a:rPr>
                  <a:t>探究实验</a:t>
                </a:r>
              </a:p>
            </p:txBody>
          </p:sp>
          <p:sp>
            <p:nvSpPr>
              <p:cNvPr id="63" name="ísľíḑê">
                <a:extLst>
                  <a:ext uri="{FF2B5EF4-FFF2-40B4-BE49-F238E27FC236}">
                    <a16:creationId xmlns:a16="http://schemas.microsoft.com/office/drawing/2014/main" id="{7037EAD3-6D89-4F97-A70C-E4AFCAAAC755}"/>
                  </a:ext>
                </a:extLst>
              </p:cNvPr>
              <p:cNvSpPr txBox="1"/>
              <p:nvPr/>
            </p:nvSpPr>
            <p:spPr>
              <a:xfrm>
                <a:off x="802679" y="4991030"/>
                <a:ext cx="1799508" cy="683072"/>
              </a:xfrm>
              <a:prstGeom prst="rect">
                <a:avLst/>
              </a:prstGeom>
              <a:noFill/>
            </p:spPr>
            <p:txBody>
              <a:bodyPr wrap="square" rtlCol="0">
                <a:spAutoFit/>
              </a:bodyPr>
              <a:lstStyle/>
              <a:p>
                <a:pPr marR="0" lvl="0" algn="ctr" defTabSz="913765" rtl="0" eaLnBrk="1" fontAlgn="auto" latinLnBrk="0" hangingPunct="1">
                  <a:lnSpc>
                    <a:spcPct val="120000"/>
                  </a:lnSpc>
                  <a:buClrTx/>
                  <a:buSzPct val="100000"/>
                  <a:defRPr/>
                </a:pPr>
                <a:r>
                  <a:rPr kumimoji="0" lang="zh-CN" altLang="en-US" sz="1100" b="0" i="0" u="none" strike="noStrike" kern="1200" cap="none" spc="0" normalizeH="0" baseline="0" noProof="0" dirty="0">
                    <a:ln>
                      <a:noFill/>
                    </a:ln>
                    <a:effectLst/>
                    <a:uLnTx/>
                    <a:uFillTx/>
                    <a:cs typeface="+mn-ea"/>
                    <a:sym typeface="+mn-lt"/>
                  </a:rPr>
                  <a:t>探究不同植物激素浓度以及接种部位对再分化能力的影响</a:t>
                </a:r>
                <a:endParaRPr kumimoji="0" lang="en-GB" sz="1100" b="0" i="0" u="none" strike="noStrike" kern="1200" cap="none" spc="0" normalizeH="0" baseline="0" noProof="0" dirty="0">
                  <a:ln>
                    <a:noFill/>
                  </a:ln>
                  <a:effectLst/>
                  <a:uLnTx/>
                  <a:uFillTx/>
                  <a:cs typeface="+mn-ea"/>
                  <a:sym typeface="+mn-lt"/>
                </a:endParaRPr>
              </a:p>
            </p:txBody>
          </p:sp>
        </p:grpSp>
      </p:grpSp>
      <p:cxnSp>
        <p:nvCxnSpPr>
          <p:cNvPr id="76" name="is1ïḍè">
            <a:extLst>
              <a:ext uri="{FF2B5EF4-FFF2-40B4-BE49-F238E27FC236}">
                <a16:creationId xmlns:a16="http://schemas.microsoft.com/office/drawing/2014/main" id="{FD99E3D5-ED78-46B6-87C7-8E72B38B73C3}"/>
              </a:ext>
            </a:extLst>
          </p:cNvPr>
          <p:cNvCxnSpPr>
            <a:cxnSpLocks/>
          </p:cNvCxnSpPr>
          <p:nvPr/>
        </p:nvCxnSpPr>
        <p:spPr>
          <a:xfrm>
            <a:off x="1612886" y="1447800"/>
            <a:ext cx="768364"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8071B3B1-B0ED-5D6B-59F7-EB8571C29041}"/>
              </a:ext>
            </a:extLst>
          </p:cNvPr>
          <p:cNvGrpSpPr/>
          <p:nvPr/>
        </p:nvGrpSpPr>
        <p:grpSpPr>
          <a:xfrm>
            <a:off x="4537779" y="3277528"/>
            <a:ext cx="2084067" cy="1082124"/>
            <a:chOff x="660400" y="2941297"/>
            <a:chExt cx="2084067" cy="1082124"/>
          </a:xfrm>
        </p:grpSpPr>
        <p:grpSp>
          <p:nvGrpSpPr>
            <p:cNvPr id="6" name="íṥlíďé">
              <a:extLst>
                <a:ext uri="{FF2B5EF4-FFF2-40B4-BE49-F238E27FC236}">
                  <a16:creationId xmlns:a16="http://schemas.microsoft.com/office/drawing/2014/main" id="{4CB267EF-654D-69FA-0B64-21297C7C340D}"/>
                </a:ext>
              </a:extLst>
            </p:cNvPr>
            <p:cNvGrpSpPr/>
            <p:nvPr/>
          </p:nvGrpSpPr>
          <p:grpSpPr>
            <a:xfrm>
              <a:off x="660400" y="2941297"/>
              <a:ext cx="2084067" cy="1082124"/>
              <a:chOff x="660400" y="4388846"/>
              <a:chExt cx="2084067" cy="1082124"/>
            </a:xfrm>
          </p:grpSpPr>
          <p:sp>
            <p:nvSpPr>
              <p:cNvPr id="8" name="iśľîḍé">
                <a:extLst>
                  <a:ext uri="{FF2B5EF4-FFF2-40B4-BE49-F238E27FC236}">
                    <a16:creationId xmlns:a16="http://schemas.microsoft.com/office/drawing/2014/main" id="{DBF77AEB-8673-CD5D-62A2-39D89DB186F6}"/>
                  </a:ext>
                </a:extLst>
              </p:cNvPr>
              <p:cNvSpPr/>
              <p:nvPr/>
            </p:nvSpPr>
            <p:spPr>
              <a:xfrm>
                <a:off x="660400" y="4388846"/>
                <a:ext cx="2084067" cy="548089"/>
              </a:xfrm>
              <a:prstGeom prst="roundRect">
                <a:avLst/>
              </a:prstGeom>
              <a:solidFill>
                <a:schemeClr val="tx1">
                  <a:lumMod val="50000"/>
                  <a:lumOff val="50000"/>
                  <a:alpha val="5000"/>
                </a:schemeClr>
              </a:solidFill>
              <a:ln w="762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r>
                  <a:rPr lang="zh-CN" altLang="en-US" b="1" dirty="0">
                    <a:solidFill>
                      <a:schemeClr val="tx1"/>
                    </a:solidFill>
                    <a:cs typeface="+mn-ea"/>
                    <a:sym typeface="+mn-lt"/>
                  </a:rPr>
                  <a:t>学习</a:t>
                </a:r>
                <a:r>
                  <a:rPr lang="zh-CN" altLang="en-CN" b="1" dirty="0">
                    <a:solidFill>
                      <a:schemeClr val="tx1"/>
                    </a:solidFill>
                    <a:cs typeface="+mn-ea"/>
                    <a:sym typeface="+mn-lt"/>
                  </a:rPr>
                  <a:t>组培</a:t>
                </a:r>
                <a:endParaRPr lang="zh-CN" altLang="en-US" b="1" dirty="0">
                  <a:solidFill>
                    <a:schemeClr val="tx1"/>
                  </a:solidFill>
                  <a:cs typeface="+mn-ea"/>
                  <a:sym typeface="+mn-lt"/>
                </a:endParaRPr>
              </a:p>
            </p:txBody>
          </p:sp>
          <p:sp>
            <p:nvSpPr>
              <p:cNvPr id="9" name="iśḷîďê">
                <a:extLst>
                  <a:ext uri="{FF2B5EF4-FFF2-40B4-BE49-F238E27FC236}">
                    <a16:creationId xmlns:a16="http://schemas.microsoft.com/office/drawing/2014/main" id="{47668CA8-1784-61CE-868F-1B24CE966D32}"/>
                  </a:ext>
                </a:extLst>
              </p:cNvPr>
              <p:cNvSpPr txBox="1"/>
              <p:nvPr/>
            </p:nvSpPr>
            <p:spPr>
              <a:xfrm>
                <a:off x="1048133" y="4991030"/>
                <a:ext cx="1308600" cy="479940"/>
              </a:xfrm>
              <a:prstGeom prst="rect">
                <a:avLst/>
              </a:prstGeom>
              <a:noFill/>
            </p:spPr>
            <p:txBody>
              <a:bodyPr wrap="square" rtlCol="0">
                <a:spAutoFit/>
              </a:bodyPr>
              <a:lstStyle/>
              <a:p>
                <a:pPr marR="0" lvl="0" algn="ctr" defTabSz="913765" rtl="0" eaLnBrk="1" fontAlgn="auto" latinLnBrk="0" hangingPunct="1">
                  <a:lnSpc>
                    <a:spcPct val="120000"/>
                  </a:lnSpc>
                  <a:buClrTx/>
                  <a:buSzPct val="100000"/>
                  <a:defRPr/>
                </a:pPr>
                <a:r>
                  <a:rPr lang="zh-CN" altLang="en-US" sz="1100" dirty="0">
                    <a:cs typeface="+mn-ea"/>
                    <a:sym typeface="+mn-lt"/>
                  </a:rPr>
                  <a:t>学习组织培养的实验操作</a:t>
                </a:r>
                <a:endParaRPr kumimoji="0" lang="en-GB" sz="1100" b="0" i="0" u="none" strike="noStrike" kern="1200" cap="none" spc="0" normalizeH="0" baseline="0" noProof="0" dirty="0">
                  <a:ln>
                    <a:noFill/>
                  </a:ln>
                  <a:effectLst/>
                  <a:uLnTx/>
                  <a:uFillTx/>
                  <a:cs typeface="+mn-ea"/>
                  <a:sym typeface="+mn-lt"/>
                </a:endParaRPr>
              </a:p>
            </p:txBody>
          </p:sp>
        </p:grpSp>
        <p:cxnSp>
          <p:nvCxnSpPr>
            <p:cNvPr id="7" name="ïṡ1îde">
              <a:extLst>
                <a:ext uri="{FF2B5EF4-FFF2-40B4-BE49-F238E27FC236}">
                  <a16:creationId xmlns:a16="http://schemas.microsoft.com/office/drawing/2014/main" id="{1F8BEE49-F38E-7535-31EC-C7619DFB89EF}"/>
                </a:ext>
              </a:extLst>
            </p:cNvPr>
            <p:cNvCxnSpPr>
              <a:cxnSpLocks/>
            </p:cNvCxnSpPr>
            <p:nvPr/>
          </p:nvCxnSpPr>
          <p:spPr>
            <a:xfrm>
              <a:off x="1115198" y="2941298"/>
              <a:ext cx="1174471" cy="0"/>
            </a:xfrm>
            <a:prstGeom prst="line">
              <a:avLst/>
            </a:prstGeom>
            <a:ln w="50800" cap="rnd">
              <a:roun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03234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is1iḓé"/>
        <p:cNvGrpSpPr/>
        <p:nvPr/>
      </p:nvGrpSpPr>
      <p:grpSpPr>
        <a:xfrm>
          <a:off x="0" y="0"/>
          <a:ext cx="0" cy="0"/>
          <a:chOff x="0" y="0"/>
          <a:chExt cx="0" cy="0"/>
        </a:xfrm>
      </p:grpSpPr>
      <p:sp>
        <p:nvSpPr>
          <p:cNvPr id="5" name="is1iḋé">
            <a:extLst>
              <a:ext uri="{FF2B5EF4-FFF2-40B4-BE49-F238E27FC236}">
                <a16:creationId xmlns:a16="http://schemas.microsoft.com/office/drawing/2014/main" id="{49182C6E-0DB0-4BEA-8EB9-4CD4DE5E9807}"/>
              </a:ext>
            </a:extLst>
          </p:cNvPr>
          <p:cNvSpPr>
            <a:spLocks noGrp="1"/>
          </p:cNvSpPr>
          <p:nvPr>
            <p:ph type="title"/>
          </p:nvPr>
        </p:nvSpPr>
        <p:spPr>
          <a:xfrm>
            <a:off x="660403" y="0"/>
            <a:ext cx="10858500" cy="1447800"/>
          </a:xfrm>
        </p:spPr>
        <p:txBody>
          <a:bodyPr/>
          <a:lstStyle/>
          <a:p>
            <a:r>
              <a:rPr lang="zh-CN" altLang="en-US" dirty="0">
                <a:latin typeface="+mn-lt"/>
                <a:ea typeface="+mn-ea"/>
                <a:cs typeface="+mn-ea"/>
                <a:sym typeface="+mn-lt"/>
              </a:rPr>
              <a:t>实验设计</a:t>
            </a:r>
          </a:p>
        </p:txBody>
      </p:sp>
      <p:cxnSp>
        <p:nvCxnSpPr>
          <p:cNvPr id="76" name="iṧľïdè">
            <a:extLst>
              <a:ext uri="{FF2B5EF4-FFF2-40B4-BE49-F238E27FC236}">
                <a16:creationId xmlns:a16="http://schemas.microsoft.com/office/drawing/2014/main" id="{FD99E3D5-ED78-46B6-87C7-8E72B38B73C3}"/>
              </a:ext>
            </a:extLst>
          </p:cNvPr>
          <p:cNvCxnSpPr>
            <a:cxnSpLocks/>
          </p:cNvCxnSpPr>
          <p:nvPr/>
        </p:nvCxnSpPr>
        <p:spPr>
          <a:xfrm>
            <a:off x="1612886" y="1447800"/>
            <a:ext cx="768364"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sp>
        <p:nvSpPr>
          <p:cNvPr id="26" name="îṡlîďè">
            <a:extLst>
              <a:ext uri="{FF2B5EF4-FFF2-40B4-BE49-F238E27FC236}">
                <a16:creationId xmlns:a16="http://schemas.microsoft.com/office/drawing/2014/main" id="{A4EEEEB4-E412-45BF-9ADB-0B5934DFA1FE}"/>
              </a:ext>
            </a:extLst>
          </p:cNvPr>
          <p:cNvSpPr/>
          <p:nvPr/>
        </p:nvSpPr>
        <p:spPr>
          <a:xfrm>
            <a:off x="4573104" y="3835258"/>
            <a:ext cx="662548" cy="1574942"/>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cs typeface="+mn-ea"/>
              <a:sym typeface="+mn-lt"/>
            </a:endParaRPr>
          </a:p>
        </p:txBody>
      </p:sp>
      <p:grpSp>
        <p:nvGrpSpPr>
          <p:cNvPr id="3" name="ï$ḻídê">
            <a:extLst>
              <a:ext uri="{FF2B5EF4-FFF2-40B4-BE49-F238E27FC236}">
                <a16:creationId xmlns:a16="http://schemas.microsoft.com/office/drawing/2014/main" id="{6E2583BC-7677-43D0-B424-58C79A7A6404}"/>
              </a:ext>
            </a:extLst>
          </p:cNvPr>
          <p:cNvGrpSpPr/>
          <p:nvPr/>
        </p:nvGrpSpPr>
        <p:grpSpPr>
          <a:xfrm>
            <a:off x="1612886" y="2334786"/>
            <a:ext cx="3622768" cy="1776842"/>
            <a:chOff x="5803387" y="1866901"/>
            <a:chExt cx="3622768" cy="1776842"/>
          </a:xfrm>
        </p:grpSpPr>
        <p:sp>
          <p:nvSpPr>
            <p:cNvPr id="33" name="iṧḷîḑe">
              <a:extLst>
                <a:ext uri="{FF2B5EF4-FFF2-40B4-BE49-F238E27FC236}">
                  <a16:creationId xmlns:a16="http://schemas.microsoft.com/office/drawing/2014/main" id="{D6567613-B66D-4AAC-9ADC-FC37FD2C576F}"/>
                </a:ext>
              </a:extLst>
            </p:cNvPr>
            <p:cNvSpPr/>
            <p:nvPr/>
          </p:nvSpPr>
          <p:spPr>
            <a:xfrm>
              <a:off x="5990910" y="1866901"/>
              <a:ext cx="307777" cy="307777"/>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cs typeface="+mn-ea"/>
                <a:sym typeface="+mn-lt"/>
              </a:endParaRPr>
            </a:p>
          </p:txBody>
        </p:sp>
        <p:sp>
          <p:nvSpPr>
            <p:cNvPr id="34" name="isḷîḑé">
              <a:extLst>
                <a:ext uri="{FF2B5EF4-FFF2-40B4-BE49-F238E27FC236}">
                  <a16:creationId xmlns:a16="http://schemas.microsoft.com/office/drawing/2014/main" id="{AFA9D86C-4F0D-42CD-97AF-5876254918BB}"/>
                </a:ext>
              </a:extLst>
            </p:cNvPr>
            <p:cNvSpPr/>
            <p:nvPr/>
          </p:nvSpPr>
          <p:spPr>
            <a:xfrm>
              <a:off x="5990910" y="2924793"/>
              <a:ext cx="307777" cy="307777"/>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cs typeface="+mn-ea"/>
                <a:sym typeface="+mn-lt"/>
              </a:endParaRPr>
            </a:p>
          </p:txBody>
        </p:sp>
        <p:grpSp>
          <p:nvGrpSpPr>
            <p:cNvPr id="28" name="îs1ïḋe">
              <a:extLst>
                <a:ext uri="{FF2B5EF4-FFF2-40B4-BE49-F238E27FC236}">
                  <a16:creationId xmlns:a16="http://schemas.microsoft.com/office/drawing/2014/main" id="{48946B5D-E1F8-41B2-A25B-EC1DE9605DC3}"/>
                </a:ext>
              </a:extLst>
            </p:cNvPr>
            <p:cNvGrpSpPr/>
            <p:nvPr/>
          </p:nvGrpSpPr>
          <p:grpSpPr>
            <a:xfrm>
              <a:off x="5803387" y="1917456"/>
              <a:ext cx="3622768" cy="669992"/>
              <a:chOff x="5803387" y="2316639"/>
              <a:chExt cx="3622768" cy="669992"/>
            </a:xfrm>
          </p:grpSpPr>
          <p:sp>
            <p:nvSpPr>
              <p:cNvPr id="49" name="ïṣļîḓe">
                <a:extLst>
                  <a:ext uri="{FF2B5EF4-FFF2-40B4-BE49-F238E27FC236}">
                    <a16:creationId xmlns:a16="http://schemas.microsoft.com/office/drawing/2014/main" id="{44DA9F44-C951-4AB3-B5C8-BB3E44627C4A}"/>
                  </a:ext>
                </a:extLst>
              </p:cNvPr>
              <p:cNvSpPr/>
              <p:nvPr/>
            </p:nvSpPr>
            <p:spPr>
              <a:xfrm>
                <a:off x="5803387" y="2332028"/>
                <a:ext cx="495300"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1600" b="1" dirty="0">
                    <a:solidFill>
                      <a:schemeClr val="tx1"/>
                    </a:solidFill>
                    <a:cs typeface="+mn-ea"/>
                    <a:sym typeface="+mn-lt"/>
                  </a:rPr>
                  <a:t>01.</a:t>
                </a:r>
                <a:endParaRPr lang="zh-CN" altLang="en-US" sz="1600" b="1" dirty="0">
                  <a:solidFill>
                    <a:schemeClr val="tx1"/>
                  </a:solidFill>
                  <a:cs typeface="+mn-ea"/>
                  <a:sym typeface="+mn-lt"/>
                </a:endParaRPr>
              </a:p>
            </p:txBody>
          </p:sp>
          <p:sp>
            <p:nvSpPr>
              <p:cNvPr id="50" name="îSḷiḍê">
                <a:extLst>
                  <a:ext uri="{FF2B5EF4-FFF2-40B4-BE49-F238E27FC236}">
                    <a16:creationId xmlns:a16="http://schemas.microsoft.com/office/drawing/2014/main" id="{29DF3CAF-59C9-4268-9FDE-915380ED2CD4}"/>
                  </a:ext>
                </a:extLst>
              </p:cNvPr>
              <p:cNvSpPr/>
              <p:nvPr/>
            </p:nvSpPr>
            <p:spPr>
              <a:xfrm>
                <a:off x="6351075" y="2316639"/>
                <a:ext cx="3075079"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buSzPct val="25000"/>
                </a:pPr>
                <a:r>
                  <a:rPr lang="zh-CN" altLang="en-US" b="1" dirty="0">
                    <a:solidFill>
                      <a:schemeClr val="tx1"/>
                    </a:solidFill>
                    <a:cs typeface="+mn-ea"/>
                    <a:sym typeface="+mn-lt"/>
                  </a:rPr>
                  <a:t>材料</a:t>
                </a:r>
                <a:endParaRPr lang="en-US" altLang="zh-CN" b="1" dirty="0">
                  <a:solidFill>
                    <a:schemeClr val="tx1"/>
                  </a:solidFill>
                  <a:cs typeface="+mn-ea"/>
                  <a:sym typeface="+mn-lt"/>
                </a:endParaRPr>
              </a:p>
            </p:txBody>
          </p:sp>
          <p:sp>
            <p:nvSpPr>
              <p:cNvPr id="51" name="îṩḻíḋê">
                <a:extLst>
                  <a:ext uri="{FF2B5EF4-FFF2-40B4-BE49-F238E27FC236}">
                    <a16:creationId xmlns:a16="http://schemas.microsoft.com/office/drawing/2014/main" id="{A8FC0A0E-0F09-4D21-83D9-3F51136260BD}"/>
                  </a:ext>
                </a:extLst>
              </p:cNvPr>
              <p:cNvSpPr txBox="1"/>
              <p:nvPr/>
            </p:nvSpPr>
            <p:spPr>
              <a:xfrm>
                <a:off x="6351075" y="2670582"/>
                <a:ext cx="3075080" cy="316049"/>
              </a:xfrm>
              <a:prstGeom prst="rect">
                <a:avLst/>
              </a:prstGeom>
              <a:noFill/>
            </p:spPr>
            <p:txBody>
              <a:bodyPr wrap="square" rtlCol="0">
                <a:spAutoFit/>
              </a:bodyPr>
              <a:lstStyle/>
              <a:p>
                <a:pPr defTabSz="913765">
                  <a:lnSpc>
                    <a:spcPct val="150000"/>
                  </a:lnSpc>
                  <a:buSzPct val="25000"/>
                  <a:defRPr/>
                </a:pPr>
                <a:r>
                  <a:rPr lang="zh-CN" altLang="en-US" sz="1100" b="0" dirty="0">
                    <a:cs typeface="+mn-ea"/>
                    <a:sym typeface="+mn-lt"/>
                  </a:rPr>
                  <a:t>烟草叶</a:t>
                </a:r>
                <a:r>
                  <a:rPr lang="zh-CN" altLang="en-US" sz="1100" dirty="0">
                    <a:cs typeface="+mn-ea"/>
                    <a:sym typeface="+mn-lt"/>
                  </a:rPr>
                  <a:t>；烟草叶</a:t>
                </a:r>
                <a:r>
                  <a:rPr lang="en-US" altLang="zh-CN" sz="1100" dirty="0">
                    <a:cs typeface="+mn-ea"/>
                    <a:sym typeface="+mn-lt"/>
                  </a:rPr>
                  <a:t>+</a:t>
                </a:r>
                <a:r>
                  <a:rPr lang="zh-CN" altLang="en-US" sz="1100" dirty="0">
                    <a:cs typeface="+mn-ea"/>
                    <a:sym typeface="+mn-lt"/>
                  </a:rPr>
                  <a:t>茎；烟草茎</a:t>
                </a:r>
                <a:endParaRPr kumimoji="0" lang="en-US" altLang="zh-CN" sz="1100" b="0" i="0" u="none" strike="noStrike" kern="1200" cap="none" spc="0" normalizeH="0" baseline="0" noProof="0" dirty="0">
                  <a:ln>
                    <a:noFill/>
                  </a:ln>
                  <a:effectLst/>
                  <a:uLnTx/>
                  <a:uFillTx/>
                  <a:cs typeface="+mn-ea"/>
                  <a:sym typeface="+mn-lt"/>
                </a:endParaRPr>
              </a:p>
            </p:txBody>
          </p:sp>
        </p:grpSp>
        <p:grpSp>
          <p:nvGrpSpPr>
            <p:cNvPr id="29" name="ís1íḑé">
              <a:extLst>
                <a:ext uri="{FF2B5EF4-FFF2-40B4-BE49-F238E27FC236}">
                  <a16:creationId xmlns:a16="http://schemas.microsoft.com/office/drawing/2014/main" id="{3DD74851-B48D-4286-8916-EE5F0E977059}"/>
                </a:ext>
              </a:extLst>
            </p:cNvPr>
            <p:cNvGrpSpPr/>
            <p:nvPr/>
          </p:nvGrpSpPr>
          <p:grpSpPr>
            <a:xfrm>
              <a:off x="5803387" y="2973751"/>
              <a:ext cx="3622768" cy="669992"/>
              <a:chOff x="5803387" y="3372934"/>
              <a:chExt cx="3622768" cy="669992"/>
            </a:xfrm>
          </p:grpSpPr>
          <p:sp>
            <p:nvSpPr>
              <p:cNvPr id="46" name="îṡḷídé">
                <a:extLst>
                  <a:ext uri="{FF2B5EF4-FFF2-40B4-BE49-F238E27FC236}">
                    <a16:creationId xmlns:a16="http://schemas.microsoft.com/office/drawing/2014/main" id="{DE5D878D-DE9F-4B7D-B7B6-7D06F5780669}"/>
                  </a:ext>
                </a:extLst>
              </p:cNvPr>
              <p:cNvSpPr/>
              <p:nvPr/>
            </p:nvSpPr>
            <p:spPr>
              <a:xfrm>
                <a:off x="5803387" y="3388323"/>
                <a:ext cx="495300"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1600" b="1" dirty="0">
                    <a:solidFill>
                      <a:schemeClr val="tx1"/>
                    </a:solidFill>
                    <a:cs typeface="+mn-ea"/>
                    <a:sym typeface="+mn-lt"/>
                  </a:rPr>
                  <a:t>02.</a:t>
                </a:r>
                <a:endParaRPr lang="zh-CN" altLang="en-US" sz="1600" b="1" dirty="0">
                  <a:solidFill>
                    <a:schemeClr val="tx1"/>
                  </a:solidFill>
                  <a:cs typeface="+mn-ea"/>
                  <a:sym typeface="+mn-lt"/>
                </a:endParaRPr>
              </a:p>
            </p:txBody>
          </p:sp>
          <p:sp>
            <p:nvSpPr>
              <p:cNvPr id="47" name="iśḻîḓê">
                <a:extLst>
                  <a:ext uri="{FF2B5EF4-FFF2-40B4-BE49-F238E27FC236}">
                    <a16:creationId xmlns:a16="http://schemas.microsoft.com/office/drawing/2014/main" id="{1FD7C064-8226-42F2-A87A-00586D0C907C}"/>
                  </a:ext>
                </a:extLst>
              </p:cNvPr>
              <p:cNvSpPr/>
              <p:nvPr/>
            </p:nvSpPr>
            <p:spPr>
              <a:xfrm>
                <a:off x="6351075" y="3372934"/>
                <a:ext cx="3075079"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buSzPct val="25000"/>
                </a:pPr>
                <a:r>
                  <a:rPr lang="zh-CN" altLang="en-US" b="1" dirty="0">
                    <a:solidFill>
                      <a:schemeClr val="tx1"/>
                    </a:solidFill>
                    <a:cs typeface="+mn-ea"/>
                    <a:sym typeface="+mn-lt"/>
                  </a:rPr>
                  <a:t>培养基成分</a:t>
                </a:r>
                <a:endParaRPr lang="en-US" altLang="zh-CN" b="1" dirty="0">
                  <a:solidFill>
                    <a:schemeClr val="tx1"/>
                  </a:solidFill>
                  <a:cs typeface="+mn-ea"/>
                  <a:sym typeface="+mn-lt"/>
                </a:endParaRPr>
              </a:p>
            </p:txBody>
          </p:sp>
          <p:sp>
            <p:nvSpPr>
              <p:cNvPr id="48" name="ïśľîde">
                <a:extLst>
                  <a:ext uri="{FF2B5EF4-FFF2-40B4-BE49-F238E27FC236}">
                    <a16:creationId xmlns:a16="http://schemas.microsoft.com/office/drawing/2014/main" id="{02B99E7F-7720-4D3B-AA78-4A03B7AC630E}"/>
                  </a:ext>
                </a:extLst>
              </p:cNvPr>
              <p:cNvSpPr txBox="1"/>
              <p:nvPr/>
            </p:nvSpPr>
            <p:spPr>
              <a:xfrm>
                <a:off x="6351075" y="3726877"/>
                <a:ext cx="3075080" cy="316049"/>
              </a:xfrm>
              <a:prstGeom prst="rect">
                <a:avLst/>
              </a:prstGeom>
              <a:noFill/>
            </p:spPr>
            <p:txBody>
              <a:bodyPr wrap="square" rtlCol="0">
                <a:spAutoFit/>
              </a:bodyPr>
              <a:lstStyle/>
              <a:p>
                <a:pPr defTabSz="913765">
                  <a:lnSpc>
                    <a:spcPct val="150000"/>
                  </a:lnSpc>
                  <a:buSzPct val="25000"/>
                  <a:defRPr/>
                </a:pPr>
                <a:r>
                  <a:rPr kumimoji="0" lang="en-US" altLang="zh-CN" sz="1100" i="0" u="none" strike="noStrike" kern="1200" cap="none" spc="0" normalizeH="0" baseline="0" noProof="0" dirty="0">
                    <a:ln>
                      <a:noFill/>
                    </a:ln>
                    <a:effectLst/>
                    <a:uLnTx/>
                    <a:uFillTx/>
                    <a:cs typeface="+mn-ea"/>
                    <a:sym typeface="+mn-lt"/>
                  </a:rPr>
                  <a:t>MS</a:t>
                </a:r>
                <a:r>
                  <a:rPr kumimoji="0" lang="zh-CN" altLang="en-US" sz="1100" i="0" u="none" strike="noStrike" kern="1200" cap="none" spc="0" normalizeH="0" baseline="0" noProof="0" dirty="0">
                    <a:ln>
                      <a:noFill/>
                    </a:ln>
                    <a:effectLst/>
                    <a:uLnTx/>
                    <a:uFillTx/>
                    <a:cs typeface="+mn-ea"/>
                    <a:sym typeface="+mn-lt"/>
                  </a:rPr>
                  <a:t>培养基</a:t>
                </a:r>
                <a:r>
                  <a:rPr kumimoji="0" lang="en-US" altLang="zh-CN" sz="1100" i="0" u="none" strike="noStrike" kern="1200" cap="none" spc="0" normalizeH="0" baseline="0" noProof="0" dirty="0">
                    <a:ln>
                      <a:noFill/>
                    </a:ln>
                    <a:effectLst/>
                    <a:uLnTx/>
                    <a:uFillTx/>
                    <a:cs typeface="+mn-ea"/>
                    <a:sym typeface="+mn-lt"/>
                  </a:rPr>
                  <a:t>+30g/L</a:t>
                </a:r>
                <a:r>
                  <a:rPr lang="zh-CN" altLang="en-US" sz="1100" dirty="0">
                    <a:cs typeface="+mn-ea"/>
                    <a:sym typeface="+mn-lt"/>
                  </a:rPr>
                  <a:t>蔗糖</a:t>
                </a:r>
                <a:r>
                  <a:rPr lang="en-US" altLang="zh-CN" sz="1100" dirty="0">
                    <a:cs typeface="+mn-ea"/>
                    <a:sym typeface="+mn-lt"/>
                  </a:rPr>
                  <a:t>+8g/L</a:t>
                </a:r>
                <a:r>
                  <a:rPr lang="zh-CN" altLang="en-US" sz="1100" dirty="0">
                    <a:cs typeface="+mn-ea"/>
                    <a:sym typeface="+mn-lt"/>
                  </a:rPr>
                  <a:t>琼脂，</a:t>
                </a:r>
                <a:r>
                  <a:rPr lang="en-US" altLang="zh-CN" sz="1100" dirty="0">
                    <a:cs typeface="+mn-ea"/>
                    <a:sym typeface="+mn-lt"/>
                  </a:rPr>
                  <a:t>PH=5.8</a:t>
                </a:r>
                <a:endParaRPr kumimoji="0" lang="en-US" altLang="zh-CN" sz="1100" b="0" i="0" u="none" strike="noStrike" kern="1200" cap="none" spc="0" normalizeH="0" baseline="0" noProof="0" dirty="0">
                  <a:ln>
                    <a:noFill/>
                  </a:ln>
                  <a:effectLst/>
                  <a:uLnTx/>
                  <a:uFillTx/>
                  <a:cs typeface="+mn-ea"/>
                  <a:sym typeface="+mn-lt"/>
                </a:endParaRPr>
              </a:p>
            </p:txBody>
          </p:sp>
        </p:grpSp>
      </p:grpSp>
      <p:sp>
        <p:nvSpPr>
          <p:cNvPr id="37" name="ïşľiḋê">
            <a:extLst>
              <a:ext uri="{FF2B5EF4-FFF2-40B4-BE49-F238E27FC236}">
                <a16:creationId xmlns:a16="http://schemas.microsoft.com/office/drawing/2014/main" id="{387121CA-E2AE-47CB-A03E-C06E3344C9A6}"/>
              </a:ext>
            </a:extLst>
          </p:cNvPr>
          <p:cNvSpPr/>
          <p:nvPr/>
        </p:nvSpPr>
        <p:spPr>
          <a:xfrm flipV="1">
            <a:off x="10668000" y="0"/>
            <a:ext cx="1524000" cy="861848"/>
          </a:xfrm>
          <a:prstGeom prst="round2SameRect">
            <a:avLst>
              <a:gd name="adj1" fmla="val 22856"/>
              <a:gd name="adj2" fmla="val 0"/>
            </a:avLst>
          </a:prstGeom>
          <a:solidFill>
            <a:schemeClr val="tx1">
              <a:lumMod val="50000"/>
              <a:lumOff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iṣḷïḑè">
            <a:extLst>
              <a:ext uri="{FF2B5EF4-FFF2-40B4-BE49-F238E27FC236}">
                <a16:creationId xmlns:a16="http://schemas.microsoft.com/office/drawing/2014/main" id="{E574DCCB-73F2-4864-BFB9-BA2A593CE9CE}"/>
              </a:ext>
            </a:extLst>
          </p:cNvPr>
          <p:cNvSpPr/>
          <p:nvPr/>
        </p:nvSpPr>
        <p:spPr>
          <a:xfrm>
            <a:off x="10241115" y="956702"/>
            <a:ext cx="853769" cy="482821"/>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cs typeface="+mn-ea"/>
              <a:sym typeface="+mn-lt"/>
            </a:endParaRPr>
          </a:p>
        </p:txBody>
      </p:sp>
      <p:sp>
        <p:nvSpPr>
          <p:cNvPr id="39" name="ïṥļïḓê">
            <a:extLst>
              <a:ext uri="{FF2B5EF4-FFF2-40B4-BE49-F238E27FC236}">
                <a16:creationId xmlns:a16="http://schemas.microsoft.com/office/drawing/2014/main" id="{39A6F36E-84F7-40C0-AC59-6EF69F88AA02}"/>
              </a:ext>
            </a:extLst>
          </p:cNvPr>
          <p:cNvSpPr/>
          <p:nvPr/>
        </p:nvSpPr>
        <p:spPr>
          <a:xfrm>
            <a:off x="11318875" y="5996153"/>
            <a:ext cx="873125" cy="861847"/>
          </a:xfrm>
          <a:prstGeom prst="round2SameRect">
            <a:avLst>
              <a:gd name="adj1" fmla="val 15930"/>
              <a:gd name="adj2" fmla="val 0"/>
            </a:avLst>
          </a:prstGeom>
          <a:solidFill>
            <a:schemeClr val="tx1">
              <a:lumMod val="50000"/>
              <a:lumOff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ïśľîde">
            <a:extLst>
              <a:ext uri="{FF2B5EF4-FFF2-40B4-BE49-F238E27FC236}">
                <a16:creationId xmlns:a16="http://schemas.microsoft.com/office/drawing/2014/main" id="{5B22EDB8-4B08-497E-2D94-17D04A95EFDB}"/>
              </a:ext>
            </a:extLst>
          </p:cNvPr>
          <p:cNvSpPr txBox="1"/>
          <p:nvPr/>
        </p:nvSpPr>
        <p:spPr>
          <a:xfrm>
            <a:off x="2160572" y="4057189"/>
            <a:ext cx="3075080" cy="1076641"/>
          </a:xfrm>
          <a:prstGeom prst="rect">
            <a:avLst/>
          </a:prstGeom>
          <a:noFill/>
        </p:spPr>
        <p:txBody>
          <a:bodyPr wrap="square" rtlCol="0">
            <a:spAutoFit/>
          </a:bodyPr>
          <a:lstStyle/>
          <a:p>
            <a:pPr defTabSz="913765">
              <a:lnSpc>
                <a:spcPct val="150000"/>
              </a:lnSpc>
              <a:buSzPct val="25000"/>
              <a:defRPr/>
            </a:pPr>
            <a:r>
              <a:rPr kumimoji="0" lang="en-US" altLang="zh-CN" sz="1100" b="0" i="0" u="none" strike="noStrike" kern="1200" cap="none" spc="0" normalizeH="0" baseline="0" noProof="0" dirty="0">
                <a:ln>
                  <a:noFill/>
                </a:ln>
                <a:effectLst/>
                <a:uLnTx/>
                <a:uFillTx/>
                <a:cs typeface="+mn-ea"/>
                <a:sym typeface="+mn-lt"/>
              </a:rPr>
              <a:t>3</a:t>
            </a:r>
            <a:r>
              <a:rPr kumimoji="0" lang="zh-CN" altLang="en-US" sz="1100" b="0" i="0" u="none" strike="noStrike" kern="1200" cap="none" spc="0" normalizeH="0" baseline="0" noProof="0" dirty="0">
                <a:ln>
                  <a:noFill/>
                </a:ln>
                <a:effectLst/>
                <a:uLnTx/>
                <a:uFillTx/>
                <a:cs typeface="+mn-ea"/>
                <a:sym typeface="+mn-lt"/>
              </a:rPr>
              <a:t>组植物激素：</a:t>
            </a:r>
            <a:br>
              <a:rPr kumimoji="0" lang="en-US" altLang="zh-CN" sz="1100" b="0" i="0" u="none" strike="noStrike" kern="1200" cap="none" spc="0" normalizeH="0" baseline="0" noProof="0" dirty="0">
                <a:ln>
                  <a:noFill/>
                </a:ln>
                <a:effectLst/>
                <a:uLnTx/>
                <a:uFillTx/>
                <a:cs typeface="+mn-ea"/>
                <a:sym typeface="+mn-lt"/>
              </a:rPr>
            </a:br>
            <a:r>
              <a:rPr kumimoji="0" lang="en-US" altLang="zh-CN" sz="1100" b="0" i="0" u="none" strike="noStrike" kern="1200" cap="none" spc="0" normalizeH="0" baseline="0" noProof="0" dirty="0">
                <a:ln>
                  <a:noFill/>
                </a:ln>
                <a:effectLst/>
                <a:uLnTx/>
                <a:uFillTx/>
                <a:cs typeface="+mn-ea"/>
                <a:sym typeface="+mn-lt"/>
              </a:rPr>
              <a:t>    1</a:t>
            </a:r>
            <a:r>
              <a:rPr lang="en-US" altLang="zh-CN" sz="1100" dirty="0">
                <a:cs typeface="+mn-ea"/>
                <a:sym typeface="+mn-lt"/>
              </a:rPr>
              <a:t>)0.5</a:t>
            </a:r>
            <a:r>
              <a:rPr kumimoji="0" lang="en-US" altLang="zh-CN" sz="1100" b="0" i="0" u="none" strike="noStrike" kern="1200" cap="none" spc="0" normalizeH="0" baseline="0" noProof="0" dirty="0">
                <a:ln>
                  <a:noFill/>
                </a:ln>
                <a:effectLst/>
                <a:uLnTx/>
                <a:uFillTx/>
                <a:cs typeface="+mn-ea"/>
                <a:sym typeface="+mn-lt"/>
              </a:rPr>
              <a:t>mg/L</a:t>
            </a:r>
            <a:r>
              <a:rPr kumimoji="0" lang="zh-CN" altLang="en-US" sz="1100" b="0" i="0" u="none" strike="noStrike" kern="1200" cap="none" spc="0" normalizeH="0" baseline="0" noProof="0" dirty="0">
                <a:ln>
                  <a:noFill/>
                </a:ln>
                <a:effectLst/>
                <a:uLnTx/>
                <a:uFillTx/>
                <a:cs typeface="+mn-ea"/>
                <a:sym typeface="+mn-lt"/>
              </a:rPr>
              <a:t> </a:t>
            </a:r>
            <a:r>
              <a:rPr kumimoji="0" lang="en-US" altLang="zh-CN" sz="1100" b="0" i="0" u="none" strike="noStrike" kern="1200" cap="none" spc="0" normalizeH="0" baseline="0" noProof="0" dirty="0">
                <a:ln>
                  <a:noFill/>
                </a:ln>
                <a:effectLst/>
                <a:uLnTx/>
                <a:uFillTx/>
                <a:cs typeface="+mn-ea"/>
                <a:sym typeface="+mn-lt"/>
              </a:rPr>
              <a:t>NAA+0.1mg/L 6-BA</a:t>
            </a:r>
          </a:p>
          <a:p>
            <a:pPr defTabSz="913765">
              <a:lnSpc>
                <a:spcPct val="150000"/>
              </a:lnSpc>
              <a:buSzPct val="25000"/>
              <a:defRPr/>
            </a:pPr>
            <a:r>
              <a:rPr lang="en-US" altLang="zh-CN" sz="1100" dirty="0">
                <a:cs typeface="+mn-ea"/>
                <a:sym typeface="+mn-lt"/>
              </a:rPr>
              <a:t>    2)0.1</a:t>
            </a:r>
            <a:r>
              <a:rPr kumimoji="0" lang="en-US" altLang="zh-CN" sz="1100" b="0" i="0" u="none" strike="noStrike" kern="1200" cap="none" spc="0" normalizeH="0" baseline="0" noProof="0" dirty="0">
                <a:ln>
                  <a:noFill/>
                </a:ln>
                <a:effectLst/>
                <a:uLnTx/>
                <a:uFillTx/>
                <a:cs typeface="+mn-ea"/>
                <a:sym typeface="+mn-lt"/>
              </a:rPr>
              <a:t>mg/L</a:t>
            </a:r>
            <a:r>
              <a:rPr kumimoji="0" lang="zh-CN" altLang="en-US" sz="1100" b="0" i="0" u="none" strike="noStrike" kern="1200" cap="none" spc="0" normalizeH="0" baseline="0" noProof="0" dirty="0">
                <a:ln>
                  <a:noFill/>
                </a:ln>
                <a:effectLst/>
                <a:uLnTx/>
                <a:uFillTx/>
                <a:cs typeface="+mn-ea"/>
                <a:sym typeface="+mn-lt"/>
              </a:rPr>
              <a:t> </a:t>
            </a:r>
            <a:r>
              <a:rPr kumimoji="0" lang="en-US" altLang="zh-CN" sz="1100" b="0" i="0" u="none" strike="noStrike" kern="1200" cap="none" spc="0" normalizeH="0" baseline="0" noProof="0" dirty="0">
                <a:ln>
                  <a:noFill/>
                </a:ln>
                <a:effectLst/>
                <a:uLnTx/>
                <a:uFillTx/>
                <a:cs typeface="+mn-ea"/>
                <a:sym typeface="+mn-lt"/>
              </a:rPr>
              <a:t>NAA+0.5mg/L 6-BA</a:t>
            </a:r>
            <a:br>
              <a:rPr lang="en-US" altLang="zh-CN" sz="1100" dirty="0">
                <a:cs typeface="+mn-ea"/>
                <a:sym typeface="+mn-lt"/>
              </a:rPr>
            </a:br>
            <a:r>
              <a:rPr lang="en-US" altLang="zh-CN" sz="1100" dirty="0">
                <a:cs typeface="+mn-ea"/>
                <a:sym typeface="+mn-lt"/>
              </a:rPr>
              <a:t>    3)0.5</a:t>
            </a:r>
            <a:r>
              <a:rPr kumimoji="0" lang="en-US" altLang="zh-CN" sz="1100" b="0" i="0" u="none" strike="noStrike" kern="1200" cap="none" spc="0" normalizeH="0" baseline="0" noProof="0" dirty="0">
                <a:ln>
                  <a:noFill/>
                </a:ln>
                <a:effectLst/>
                <a:uLnTx/>
                <a:uFillTx/>
                <a:cs typeface="+mn-ea"/>
                <a:sym typeface="+mn-lt"/>
              </a:rPr>
              <a:t>mg/L</a:t>
            </a:r>
            <a:r>
              <a:rPr kumimoji="0" lang="zh-CN" altLang="en-US" sz="1100" b="0" i="0" u="none" strike="noStrike" kern="1200" cap="none" spc="0" normalizeH="0" baseline="0" noProof="0" dirty="0">
                <a:ln>
                  <a:noFill/>
                </a:ln>
                <a:effectLst/>
                <a:uLnTx/>
                <a:uFillTx/>
                <a:cs typeface="+mn-ea"/>
                <a:sym typeface="+mn-lt"/>
              </a:rPr>
              <a:t> </a:t>
            </a:r>
            <a:r>
              <a:rPr kumimoji="0" lang="en-US" altLang="zh-CN" sz="1100" b="0" i="0" u="none" strike="noStrike" kern="1200" cap="none" spc="0" normalizeH="0" baseline="0" noProof="0" dirty="0">
                <a:ln>
                  <a:noFill/>
                </a:ln>
                <a:effectLst/>
                <a:uLnTx/>
                <a:uFillTx/>
                <a:cs typeface="+mn-ea"/>
                <a:sym typeface="+mn-lt"/>
              </a:rPr>
              <a:t>NAA+0.5mg/L 6-BA</a:t>
            </a:r>
          </a:p>
        </p:txBody>
      </p:sp>
      <p:graphicFrame>
        <p:nvGraphicFramePr>
          <p:cNvPr id="4" name="Table 5">
            <a:extLst>
              <a:ext uri="{FF2B5EF4-FFF2-40B4-BE49-F238E27FC236}">
                <a16:creationId xmlns:a16="http://schemas.microsoft.com/office/drawing/2014/main" id="{6BC4FFF3-7880-B737-51C7-B7AF4A957935}"/>
              </a:ext>
            </a:extLst>
          </p:cNvPr>
          <p:cNvGraphicFramePr>
            <a:graphicFrameLocks noGrp="1"/>
          </p:cNvGraphicFramePr>
          <p:nvPr>
            <p:extLst>
              <p:ext uri="{D42A27DB-BD31-4B8C-83A1-F6EECF244321}">
                <p14:modId xmlns:p14="http://schemas.microsoft.com/office/powerpoint/2010/main" val="302359789"/>
              </p:ext>
            </p:extLst>
          </p:nvPr>
        </p:nvGraphicFramePr>
        <p:xfrm>
          <a:off x="6897146" y="2570007"/>
          <a:ext cx="4197738" cy="2655250"/>
        </p:xfrm>
        <a:graphic>
          <a:graphicData uri="http://schemas.openxmlformats.org/drawingml/2006/table">
            <a:tbl>
              <a:tblPr firstRow="1" bandRow="1">
                <a:tableStyleId>{5C22544A-7EE6-4342-B048-85BDC9FD1C3A}</a:tableStyleId>
              </a:tblPr>
              <a:tblGrid>
                <a:gridCol w="1399246">
                  <a:extLst>
                    <a:ext uri="{9D8B030D-6E8A-4147-A177-3AD203B41FA5}">
                      <a16:colId xmlns:a16="http://schemas.microsoft.com/office/drawing/2014/main" val="2267212276"/>
                    </a:ext>
                  </a:extLst>
                </a:gridCol>
                <a:gridCol w="1399246">
                  <a:extLst>
                    <a:ext uri="{9D8B030D-6E8A-4147-A177-3AD203B41FA5}">
                      <a16:colId xmlns:a16="http://schemas.microsoft.com/office/drawing/2014/main" val="1981447504"/>
                    </a:ext>
                  </a:extLst>
                </a:gridCol>
                <a:gridCol w="1399246">
                  <a:extLst>
                    <a:ext uri="{9D8B030D-6E8A-4147-A177-3AD203B41FA5}">
                      <a16:colId xmlns:a16="http://schemas.microsoft.com/office/drawing/2014/main" val="1358335746"/>
                    </a:ext>
                  </a:extLst>
                </a:gridCol>
              </a:tblGrid>
              <a:tr h="265525">
                <a:tc>
                  <a:txBody>
                    <a:bodyPr/>
                    <a:lstStyle/>
                    <a:p>
                      <a:r>
                        <a:rPr lang="en-CN" sz="1100" dirty="0"/>
                        <a:t>NAA浓度</a:t>
                      </a:r>
                      <a:r>
                        <a:rPr lang="en-US" sz="1100" dirty="0"/>
                        <a:t>(</a:t>
                      </a:r>
                      <a:r>
                        <a:rPr lang="en-US" altLang="zh-CN" sz="1100" dirty="0"/>
                        <a:t>mg/L)</a:t>
                      </a:r>
                      <a:endParaRPr lang="en-CN" sz="1100" dirty="0"/>
                    </a:p>
                  </a:txBody>
                  <a:tcPr/>
                </a:tc>
                <a:tc>
                  <a:txBody>
                    <a:bodyPr/>
                    <a:lstStyle/>
                    <a:p>
                      <a:r>
                        <a:rPr lang="en-CN" sz="1100" dirty="0"/>
                        <a:t>6-BA浓度</a:t>
                      </a:r>
                      <a:r>
                        <a:rPr lang="en-US" sz="1100" dirty="0"/>
                        <a:t>(mg/L)</a:t>
                      </a:r>
                      <a:endParaRPr lang="en-CN" sz="1100" dirty="0"/>
                    </a:p>
                  </a:txBody>
                  <a:tcPr/>
                </a:tc>
                <a:tc>
                  <a:txBody>
                    <a:bodyPr/>
                    <a:lstStyle/>
                    <a:p>
                      <a:r>
                        <a:rPr lang="en-CN" sz="1100" dirty="0"/>
                        <a:t>外植体</a:t>
                      </a:r>
                    </a:p>
                  </a:txBody>
                  <a:tcPr/>
                </a:tc>
                <a:extLst>
                  <a:ext uri="{0D108BD9-81ED-4DB2-BD59-A6C34878D82A}">
                    <a16:rowId xmlns:a16="http://schemas.microsoft.com/office/drawing/2014/main" val="2325378987"/>
                  </a:ext>
                </a:extLst>
              </a:tr>
              <a:tr h="265525">
                <a:tc>
                  <a:txBody>
                    <a:bodyPr/>
                    <a:lstStyle/>
                    <a:p>
                      <a:r>
                        <a:rPr lang="en-US" altLang="zh-CN" sz="1100" dirty="0"/>
                        <a:t>0.5</a:t>
                      </a:r>
                      <a:endParaRPr lang="en-CN" sz="1100" dirty="0"/>
                    </a:p>
                  </a:txBody>
                  <a:tcPr/>
                </a:tc>
                <a:tc>
                  <a:txBody>
                    <a:bodyPr/>
                    <a:lstStyle/>
                    <a:p>
                      <a:r>
                        <a:rPr lang="en-US" altLang="zh-CN" sz="1100" dirty="0"/>
                        <a:t>0.1</a:t>
                      </a:r>
                      <a:endParaRPr lang="en-CN" sz="1100" dirty="0"/>
                    </a:p>
                  </a:txBody>
                  <a:tcPr/>
                </a:tc>
                <a:tc>
                  <a:txBody>
                    <a:bodyPr/>
                    <a:lstStyle/>
                    <a:p>
                      <a:r>
                        <a:rPr lang="en-CN" sz="1100" dirty="0"/>
                        <a:t>烟草叶片</a:t>
                      </a:r>
                    </a:p>
                  </a:txBody>
                  <a:tcPr/>
                </a:tc>
                <a:extLst>
                  <a:ext uri="{0D108BD9-81ED-4DB2-BD59-A6C34878D82A}">
                    <a16:rowId xmlns:a16="http://schemas.microsoft.com/office/drawing/2014/main" val="514689241"/>
                  </a:ext>
                </a:extLst>
              </a:tr>
              <a:tr h="265525">
                <a:tc>
                  <a:txBody>
                    <a:bodyPr/>
                    <a:lstStyle/>
                    <a:p>
                      <a:r>
                        <a:rPr lang="en-US" altLang="zh-CN" sz="1100" dirty="0"/>
                        <a:t>0.5</a:t>
                      </a:r>
                      <a:endParaRPr lang="en-CN" sz="1100" dirty="0"/>
                    </a:p>
                  </a:txBody>
                  <a:tcPr/>
                </a:tc>
                <a:tc>
                  <a:txBody>
                    <a:bodyPr/>
                    <a:lstStyle/>
                    <a:p>
                      <a:r>
                        <a:rPr lang="en-US" altLang="zh-CN" sz="1100" dirty="0"/>
                        <a:t>0.1</a:t>
                      </a:r>
                      <a:endParaRPr lang="en-CN" sz="1100" dirty="0"/>
                    </a:p>
                  </a:txBody>
                  <a:tcPr/>
                </a:tc>
                <a:tc>
                  <a:txBody>
                    <a:bodyPr/>
                    <a:lstStyle/>
                    <a:p>
                      <a:r>
                        <a:rPr lang="en-CN" sz="1100" dirty="0"/>
                        <a:t>烟草茎</a:t>
                      </a:r>
                      <a:r>
                        <a:rPr lang="en-US" altLang="zh-CN" sz="1100" dirty="0"/>
                        <a:t>+</a:t>
                      </a:r>
                      <a:r>
                        <a:rPr lang="zh-CN" altLang="en-US" sz="1100" dirty="0"/>
                        <a:t>叶</a:t>
                      </a:r>
                      <a:endParaRPr lang="en-CN" sz="1100" dirty="0"/>
                    </a:p>
                  </a:txBody>
                  <a:tcPr/>
                </a:tc>
                <a:extLst>
                  <a:ext uri="{0D108BD9-81ED-4DB2-BD59-A6C34878D82A}">
                    <a16:rowId xmlns:a16="http://schemas.microsoft.com/office/drawing/2014/main" val="778417509"/>
                  </a:ext>
                </a:extLst>
              </a:tr>
              <a:tr h="265525">
                <a:tc>
                  <a:txBody>
                    <a:bodyPr/>
                    <a:lstStyle/>
                    <a:p>
                      <a:r>
                        <a:rPr lang="en-US" altLang="zh-CN" sz="1100" dirty="0"/>
                        <a:t>0.5</a:t>
                      </a:r>
                      <a:endParaRPr lang="en-CN" sz="1100" dirty="0"/>
                    </a:p>
                  </a:txBody>
                  <a:tcPr/>
                </a:tc>
                <a:tc>
                  <a:txBody>
                    <a:bodyPr/>
                    <a:lstStyle/>
                    <a:p>
                      <a:r>
                        <a:rPr lang="en-US" altLang="zh-CN" sz="1100" dirty="0"/>
                        <a:t>0.1</a:t>
                      </a:r>
                      <a:endParaRPr lang="en-CN" sz="1100" dirty="0"/>
                    </a:p>
                  </a:txBody>
                  <a:tcPr/>
                </a:tc>
                <a:tc>
                  <a:txBody>
                    <a:bodyPr/>
                    <a:lstStyle/>
                    <a:p>
                      <a:r>
                        <a:rPr lang="en-CN" sz="1100" dirty="0"/>
                        <a:t>烟草茎</a:t>
                      </a:r>
                    </a:p>
                  </a:txBody>
                  <a:tcPr/>
                </a:tc>
                <a:extLst>
                  <a:ext uri="{0D108BD9-81ED-4DB2-BD59-A6C34878D82A}">
                    <a16:rowId xmlns:a16="http://schemas.microsoft.com/office/drawing/2014/main" val="3369501754"/>
                  </a:ext>
                </a:extLst>
              </a:tr>
              <a:tr h="265525">
                <a:tc>
                  <a:txBody>
                    <a:bodyPr/>
                    <a:lstStyle/>
                    <a:p>
                      <a:r>
                        <a:rPr lang="en-US" altLang="zh-CN" sz="1100" dirty="0"/>
                        <a:t>0.1</a:t>
                      </a:r>
                      <a:endParaRPr lang="en-CN" sz="1100" dirty="0"/>
                    </a:p>
                  </a:txBody>
                  <a:tcPr/>
                </a:tc>
                <a:tc>
                  <a:txBody>
                    <a:bodyPr/>
                    <a:lstStyle/>
                    <a:p>
                      <a:r>
                        <a:rPr lang="en-CN" sz="1100" dirty="0"/>
                        <a:t>0.5</a:t>
                      </a:r>
                    </a:p>
                  </a:txBody>
                  <a:tcPr/>
                </a:tc>
                <a:tc>
                  <a:txBody>
                    <a:bodyPr/>
                    <a:lstStyle/>
                    <a:p>
                      <a:r>
                        <a:rPr lang="en-CN" sz="1100" dirty="0"/>
                        <a:t>烟草叶片</a:t>
                      </a:r>
                    </a:p>
                  </a:txBody>
                  <a:tcPr/>
                </a:tc>
                <a:extLst>
                  <a:ext uri="{0D108BD9-81ED-4DB2-BD59-A6C34878D82A}">
                    <a16:rowId xmlns:a16="http://schemas.microsoft.com/office/drawing/2014/main" val="1391507065"/>
                  </a:ext>
                </a:extLst>
              </a:tr>
              <a:tr h="265525">
                <a:tc>
                  <a:txBody>
                    <a:bodyPr/>
                    <a:lstStyle/>
                    <a:p>
                      <a:r>
                        <a:rPr lang="en-US" altLang="zh-CN" sz="1100" dirty="0"/>
                        <a:t>0.1</a:t>
                      </a:r>
                    </a:p>
                  </a:txBody>
                  <a:tcPr/>
                </a:tc>
                <a:tc>
                  <a:txBody>
                    <a:bodyPr/>
                    <a:lstStyle/>
                    <a:p>
                      <a:r>
                        <a:rPr lang="en-CN" sz="1100" dirty="0"/>
                        <a:t>0.5</a:t>
                      </a:r>
                    </a:p>
                  </a:txBody>
                  <a:tcPr/>
                </a:tc>
                <a:tc>
                  <a:txBody>
                    <a:bodyPr/>
                    <a:lstStyle/>
                    <a:p>
                      <a:r>
                        <a:rPr lang="en-CN" sz="1100" dirty="0"/>
                        <a:t>烟草茎</a:t>
                      </a:r>
                      <a:r>
                        <a:rPr lang="en-US" altLang="zh-CN" sz="1100" dirty="0"/>
                        <a:t>+</a:t>
                      </a:r>
                      <a:r>
                        <a:rPr lang="zh-CN" altLang="en-US" sz="1100" dirty="0"/>
                        <a:t>叶</a:t>
                      </a:r>
                      <a:endParaRPr lang="en-CN" sz="1100" dirty="0"/>
                    </a:p>
                  </a:txBody>
                  <a:tcPr/>
                </a:tc>
                <a:extLst>
                  <a:ext uri="{0D108BD9-81ED-4DB2-BD59-A6C34878D82A}">
                    <a16:rowId xmlns:a16="http://schemas.microsoft.com/office/drawing/2014/main" val="3575765428"/>
                  </a:ext>
                </a:extLst>
              </a:tr>
              <a:tr h="265525">
                <a:tc>
                  <a:txBody>
                    <a:bodyPr/>
                    <a:lstStyle/>
                    <a:p>
                      <a:r>
                        <a:rPr lang="en-US" altLang="zh-CN" sz="1100" dirty="0"/>
                        <a:t>0.1</a:t>
                      </a:r>
                      <a:endParaRPr lang="en-CN" sz="1100" dirty="0"/>
                    </a:p>
                  </a:txBody>
                  <a:tcPr/>
                </a:tc>
                <a:tc>
                  <a:txBody>
                    <a:bodyPr/>
                    <a:lstStyle/>
                    <a:p>
                      <a:r>
                        <a:rPr lang="en-CN" sz="1100" dirty="0"/>
                        <a:t>0.5</a:t>
                      </a:r>
                    </a:p>
                  </a:txBody>
                  <a:tcPr/>
                </a:tc>
                <a:tc>
                  <a:txBody>
                    <a:bodyPr/>
                    <a:lstStyle/>
                    <a:p>
                      <a:r>
                        <a:rPr lang="en-CN" sz="1100" dirty="0"/>
                        <a:t>烟草茎</a:t>
                      </a:r>
                    </a:p>
                  </a:txBody>
                  <a:tcPr/>
                </a:tc>
                <a:extLst>
                  <a:ext uri="{0D108BD9-81ED-4DB2-BD59-A6C34878D82A}">
                    <a16:rowId xmlns:a16="http://schemas.microsoft.com/office/drawing/2014/main" val="2373823684"/>
                  </a:ext>
                </a:extLst>
              </a:tr>
              <a:tr h="265525">
                <a:tc>
                  <a:txBody>
                    <a:bodyPr/>
                    <a:lstStyle/>
                    <a:p>
                      <a:r>
                        <a:rPr lang="en-CN" sz="1100" dirty="0"/>
                        <a:t>0.5</a:t>
                      </a:r>
                    </a:p>
                  </a:txBody>
                  <a:tcPr/>
                </a:tc>
                <a:tc>
                  <a:txBody>
                    <a:bodyPr/>
                    <a:lstStyle/>
                    <a:p>
                      <a:r>
                        <a:rPr lang="en-CN" sz="1100" dirty="0"/>
                        <a:t>0.5</a:t>
                      </a:r>
                    </a:p>
                  </a:txBody>
                  <a:tcPr/>
                </a:tc>
                <a:tc>
                  <a:txBody>
                    <a:bodyPr/>
                    <a:lstStyle/>
                    <a:p>
                      <a:r>
                        <a:rPr lang="en-CN" sz="1100" dirty="0"/>
                        <a:t>烟草叶片</a:t>
                      </a:r>
                    </a:p>
                  </a:txBody>
                  <a:tcPr/>
                </a:tc>
                <a:extLst>
                  <a:ext uri="{0D108BD9-81ED-4DB2-BD59-A6C34878D82A}">
                    <a16:rowId xmlns:a16="http://schemas.microsoft.com/office/drawing/2014/main" val="2467728918"/>
                  </a:ext>
                </a:extLst>
              </a:tr>
              <a:tr h="265525">
                <a:tc>
                  <a:txBody>
                    <a:bodyPr/>
                    <a:lstStyle/>
                    <a:p>
                      <a:r>
                        <a:rPr lang="en-CN" sz="1100" dirty="0"/>
                        <a:t>0.5</a:t>
                      </a:r>
                    </a:p>
                  </a:txBody>
                  <a:tcPr/>
                </a:tc>
                <a:tc>
                  <a:txBody>
                    <a:bodyPr/>
                    <a:lstStyle/>
                    <a:p>
                      <a:r>
                        <a:rPr lang="en-CN" sz="1100" dirty="0"/>
                        <a:t>0.5</a:t>
                      </a:r>
                    </a:p>
                  </a:txBody>
                  <a:tcPr/>
                </a:tc>
                <a:tc>
                  <a:txBody>
                    <a:bodyPr/>
                    <a:lstStyle/>
                    <a:p>
                      <a:r>
                        <a:rPr lang="en-CN" sz="1100" dirty="0"/>
                        <a:t>烟草茎</a:t>
                      </a:r>
                      <a:r>
                        <a:rPr lang="en-US" altLang="zh-CN" sz="1100" dirty="0"/>
                        <a:t>+</a:t>
                      </a:r>
                      <a:r>
                        <a:rPr lang="zh-CN" altLang="en-US" sz="1100" dirty="0"/>
                        <a:t>叶</a:t>
                      </a:r>
                      <a:endParaRPr lang="en-CN" sz="1100" dirty="0"/>
                    </a:p>
                  </a:txBody>
                  <a:tcPr/>
                </a:tc>
                <a:extLst>
                  <a:ext uri="{0D108BD9-81ED-4DB2-BD59-A6C34878D82A}">
                    <a16:rowId xmlns:a16="http://schemas.microsoft.com/office/drawing/2014/main" val="2706952018"/>
                  </a:ext>
                </a:extLst>
              </a:tr>
              <a:tr h="265525">
                <a:tc>
                  <a:txBody>
                    <a:bodyPr/>
                    <a:lstStyle/>
                    <a:p>
                      <a:r>
                        <a:rPr lang="en-CN" sz="1100" dirty="0"/>
                        <a:t>0.5</a:t>
                      </a:r>
                    </a:p>
                  </a:txBody>
                  <a:tcPr/>
                </a:tc>
                <a:tc>
                  <a:txBody>
                    <a:bodyPr/>
                    <a:lstStyle/>
                    <a:p>
                      <a:r>
                        <a:rPr lang="en-CN" sz="1100" dirty="0"/>
                        <a:t>0.5</a:t>
                      </a:r>
                    </a:p>
                  </a:txBody>
                  <a:tcPr/>
                </a:tc>
                <a:tc>
                  <a:txBody>
                    <a:bodyPr/>
                    <a:lstStyle/>
                    <a:p>
                      <a:r>
                        <a:rPr lang="en-CN" sz="1100" dirty="0"/>
                        <a:t>烟草茎</a:t>
                      </a:r>
                    </a:p>
                  </a:txBody>
                  <a:tcPr/>
                </a:tc>
                <a:extLst>
                  <a:ext uri="{0D108BD9-81ED-4DB2-BD59-A6C34878D82A}">
                    <a16:rowId xmlns:a16="http://schemas.microsoft.com/office/drawing/2014/main" val="4243412661"/>
                  </a:ext>
                </a:extLst>
              </a:tr>
            </a:tbl>
          </a:graphicData>
        </a:graphic>
      </p:graphicFrame>
    </p:spTree>
    <p:extLst>
      <p:ext uri="{BB962C8B-B14F-4D97-AF65-F5344CB8AC3E}">
        <p14:creationId xmlns:p14="http://schemas.microsoft.com/office/powerpoint/2010/main" val="3337598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iS1iḑê"/>
        <p:cNvGrpSpPr/>
        <p:nvPr/>
      </p:nvGrpSpPr>
      <p:grpSpPr>
        <a:xfrm>
          <a:off x="0" y="0"/>
          <a:ext cx="0" cy="0"/>
          <a:chOff x="0" y="0"/>
          <a:chExt cx="0" cy="0"/>
        </a:xfrm>
      </p:grpSpPr>
      <p:sp>
        <p:nvSpPr>
          <p:cNvPr id="5" name="iśliḑe">
            <a:extLst>
              <a:ext uri="{FF2B5EF4-FFF2-40B4-BE49-F238E27FC236}">
                <a16:creationId xmlns:a16="http://schemas.microsoft.com/office/drawing/2014/main" id="{49182C6E-0DB0-4BEA-8EB9-4CD4DE5E9807}"/>
              </a:ext>
            </a:extLst>
          </p:cNvPr>
          <p:cNvSpPr>
            <a:spLocks noGrp="1"/>
          </p:cNvSpPr>
          <p:nvPr>
            <p:ph type="title"/>
          </p:nvPr>
        </p:nvSpPr>
        <p:spPr>
          <a:xfrm>
            <a:off x="660403" y="0"/>
            <a:ext cx="10858500" cy="1447800"/>
          </a:xfrm>
        </p:spPr>
        <p:txBody>
          <a:bodyPr/>
          <a:lstStyle/>
          <a:p>
            <a:r>
              <a:rPr lang="zh-CN" altLang="en-US" dirty="0">
                <a:latin typeface="+mn-lt"/>
                <a:ea typeface="+mn-ea"/>
                <a:cs typeface="+mn-ea"/>
                <a:sym typeface="+mn-lt"/>
              </a:rPr>
              <a:t>实验过程</a:t>
            </a:r>
          </a:p>
        </p:txBody>
      </p:sp>
      <p:cxnSp>
        <p:nvCxnSpPr>
          <p:cNvPr id="76" name="í$lídé">
            <a:extLst>
              <a:ext uri="{FF2B5EF4-FFF2-40B4-BE49-F238E27FC236}">
                <a16:creationId xmlns:a16="http://schemas.microsoft.com/office/drawing/2014/main" id="{FD99E3D5-ED78-46B6-87C7-8E72B38B73C3}"/>
              </a:ext>
            </a:extLst>
          </p:cNvPr>
          <p:cNvCxnSpPr>
            <a:cxnSpLocks/>
          </p:cNvCxnSpPr>
          <p:nvPr/>
        </p:nvCxnSpPr>
        <p:spPr>
          <a:xfrm>
            <a:off x="1612886" y="1447800"/>
            <a:ext cx="768364"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sp>
        <p:nvSpPr>
          <p:cNvPr id="34" name="î$1îḑè">
            <a:extLst>
              <a:ext uri="{FF2B5EF4-FFF2-40B4-BE49-F238E27FC236}">
                <a16:creationId xmlns:a16="http://schemas.microsoft.com/office/drawing/2014/main" id="{149BB1FD-7943-45C1-A263-28EE07891983}"/>
              </a:ext>
            </a:extLst>
          </p:cNvPr>
          <p:cNvSpPr txBox="1"/>
          <p:nvPr/>
        </p:nvSpPr>
        <p:spPr>
          <a:xfrm>
            <a:off x="1612886" y="1706350"/>
            <a:ext cx="3257694" cy="461665"/>
          </a:xfrm>
          <a:prstGeom prst="rect">
            <a:avLst/>
          </a:prstGeom>
          <a:noFill/>
        </p:spPr>
        <p:txBody>
          <a:bodyPr wrap="square" rtlCol="0">
            <a:spAutoFit/>
          </a:bodyPr>
          <a:lstStyle/>
          <a:p>
            <a:pPr>
              <a:buSzPct val="25000"/>
            </a:pPr>
            <a:r>
              <a:rPr lang="zh-CN" altLang="en-US" sz="2400" b="1" dirty="0">
                <a:cs typeface="+mn-ea"/>
                <a:sym typeface="+mn-lt"/>
              </a:rPr>
              <a:t>种植第</a:t>
            </a:r>
            <a:r>
              <a:rPr lang="en-US" altLang="zh-CN" sz="2400" b="1" dirty="0">
                <a:cs typeface="+mn-ea"/>
                <a:sym typeface="+mn-lt"/>
              </a:rPr>
              <a:t>2</a:t>
            </a:r>
            <a:r>
              <a:rPr lang="zh-CN" altLang="en-US" sz="2400" b="1" dirty="0">
                <a:cs typeface="+mn-ea"/>
                <a:sym typeface="+mn-lt"/>
              </a:rPr>
              <a:t>周（</a:t>
            </a:r>
            <a:r>
              <a:rPr lang="en-US" altLang="zh-CN" sz="2400" b="1" dirty="0">
                <a:cs typeface="+mn-ea"/>
                <a:sym typeface="+mn-lt"/>
              </a:rPr>
              <a:t>4</a:t>
            </a:r>
            <a:r>
              <a:rPr lang="zh-CN" altLang="en-US" sz="2400" b="1" dirty="0">
                <a:cs typeface="+mn-ea"/>
                <a:sym typeface="+mn-lt"/>
              </a:rPr>
              <a:t>月</a:t>
            </a:r>
            <a:r>
              <a:rPr lang="en-US" altLang="zh-CN" sz="2400" b="1" dirty="0">
                <a:cs typeface="+mn-ea"/>
                <a:sym typeface="+mn-lt"/>
              </a:rPr>
              <a:t>17</a:t>
            </a:r>
            <a:r>
              <a:rPr lang="zh-CN" altLang="en-US" sz="2400" b="1" dirty="0">
                <a:cs typeface="+mn-ea"/>
                <a:sym typeface="+mn-lt"/>
              </a:rPr>
              <a:t>日）</a:t>
            </a:r>
            <a:endParaRPr lang="en-US" altLang="zh-CN" sz="2400" b="1" dirty="0">
              <a:cs typeface="+mn-ea"/>
              <a:sym typeface="+mn-lt"/>
            </a:endParaRPr>
          </a:p>
        </p:txBody>
      </p:sp>
      <p:sp>
        <p:nvSpPr>
          <p:cNvPr id="2" name="íŝ1ïḑé">
            <a:extLst>
              <a:ext uri="{FF2B5EF4-FFF2-40B4-BE49-F238E27FC236}">
                <a16:creationId xmlns:a16="http://schemas.microsoft.com/office/drawing/2014/main" id="{F16C0ED9-28E6-E678-66C3-87238EDB5886}"/>
              </a:ext>
            </a:extLst>
          </p:cNvPr>
          <p:cNvSpPr txBox="1"/>
          <p:nvPr/>
        </p:nvSpPr>
        <p:spPr>
          <a:xfrm>
            <a:off x="2192061" y="2039899"/>
            <a:ext cx="1040670" cy="1015663"/>
          </a:xfrm>
          <a:prstGeom prst="rect">
            <a:avLst/>
          </a:prstGeom>
          <a:no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zh-CN"/>
            </a:defPPr>
            <a:lvl1pPr>
              <a:defRPr sz="6000"/>
            </a:lvl1pPr>
          </a:lstStyle>
          <a:p>
            <a:r>
              <a:rPr lang="en-US" altLang="zh-CN" b="1" dirty="0">
                <a:solidFill>
                  <a:schemeClr val="accent1">
                    <a:alpha val="20000"/>
                  </a:schemeClr>
                </a:solidFill>
                <a:cs typeface="+mn-ea"/>
                <a:sym typeface="+mn-lt"/>
              </a:rPr>
              <a:t>01</a:t>
            </a:r>
            <a:endParaRPr lang="zh-CN" altLang="en-US" b="1" dirty="0">
              <a:solidFill>
                <a:schemeClr val="accent1">
                  <a:alpha val="20000"/>
                </a:schemeClr>
              </a:solidFill>
              <a:cs typeface="+mn-ea"/>
              <a:sym typeface="+mn-lt"/>
            </a:endParaRPr>
          </a:p>
        </p:txBody>
      </p:sp>
      <p:sp>
        <p:nvSpPr>
          <p:cNvPr id="3" name="î$1îḑè">
            <a:extLst>
              <a:ext uri="{FF2B5EF4-FFF2-40B4-BE49-F238E27FC236}">
                <a16:creationId xmlns:a16="http://schemas.microsoft.com/office/drawing/2014/main" id="{9D2E4CF8-11C2-35FE-8B48-A73D6B9B8912}"/>
              </a:ext>
            </a:extLst>
          </p:cNvPr>
          <p:cNvSpPr txBox="1"/>
          <p:nvPr/>
        </p:nvSpPr>
        <p:spPr>
          <a:xfrm>
            <a:off x="1612886" y="2426564"/>
            <a:ext cx="2173620" cy="400110"/>
          </a:xfrm>
          <a:prstGeom prst="rect">
            <a:avLst/>
          </a:prstGeom>
          <a:noFill/>
        </p:spPr>
        <p:txBody>
          <a:bodyPr wrap="square" rtlCol="0">
            <a:spAutoFit/>
          </a:bodyPr>
          <a:lstStyle/>
          <a:p>
            <a:pPr>
              <a:buSzPct val="25000"/>
            </a:pPr>
            <a:r>
              <a:rPr lang="zh-CN" altLang="en-US" sz="2000" b="1" dirty="0">
                <a:cs typeface="+mn-ea"/>
                <a:sym typeface="+mn-lt"/>
              </a:rPr>
              <a:t>不同外植体</a:t>
            </a:r>
            <a:endParaRPr lang="en-US" altLang="zh-CN" sz="2000" b="1" dirty="0">
              <a:cs typeface="+mn-ea"/>
              <a:sym typeface="+mn-lt"/>
            </a:endParaRPr>
          </a:p>
        </p:txBody>
      </p:sp>
      <p:pic>
        <p:nvPicPr>
          <p:cNvPr id="7" name="Picture 6">
            <a:extLst>
              <a:ext uri="{FF2B5EF4-FFF2-40B4-BE49-F238E27FC236}">
                <a16:creationId xmlns:a16="http://schemas.microsoft.com/office/drawing/2014/main" id="{3073477B-EE8F-97E5-935F-47C054A0FB37}"/>
              </a:ext>
            </a:extLst>
          </p:cNvPr>
          <p:cNvPicPr>
            <a:picLocks noChangeAspect="1"/>
          </p:cNvPicPr>
          <p:nvPr/>
        </p:nvPicPr>
        <p:blipFill rotWithShape="1">
          <a:blip r:embed="rId3"/>
          <a:srcRect l="41491" t="18776" r="1465" b="47588"/>
          <a:stretch/>
        </p:blipFill>
        <p:spPr>
          <a:xfrm>
            <a:off x="1612886" y="3085223"/>
            <a:ext cx="2255009" cy="2363848"/>
          </a:xfrm>
          <a:prstGeom prst="rect">
            <a:avLst/>
          </a:prstGeom>
        </p:spPr>
      </p:pic>
      <p:sp>
        <p:nvSpPr>
          <p:cNvPr id="10" name="TextBox 9">
            <a:extLst>
              <a:ext uri="{FF2B5EF4-FFF2-40B4-BE49-F238E27FC236}">
                <a16:creationId xmlns:a16="http://schemas.microsoft.com/office/drawing/2014/main" id="{C75A13B4-7EBB-E095-2A93-C36267DB36F3}"/>
              </a:ext>
            </a:extLst>
          </p:cNvPr>
          <p:cNvSpPr txBox="1"/>
          <p:nvPr/>
        </p:nvSpPr>
        <p:spPr>
          <a:xfrm>
            <a:off x="2078372" y="5605752"/>
            <a:ext cx="1242648" cy="369332"/>
          </a:xfrm>
          <a:prstGeom prst="rect">
            <a:avLst/>
          </a:prstGeom>
          <a:noFill/>
        </p:spPr>
        <p:txBody>
          <a:bodyPr wrap="none" rtlCol="0">
            <a:spAutoFit/>
          </a:bodyPr>
          <a:lstStyle/>
          <a:p>
            <a:r>
              <a:rPr lang="en-CN" dirty="0"/>
              <a:t>烟草叶</a:t>
            </a:r>
            <a:r>
              <a:rPr lang="en-US" altLang="zh-CN" dirty="0"/>
              <a:t>+</a:t>
            </a:r>
            <a:r>
              <a:rPr lang="zh-CN" altLang="en-US" dirty="0"/>
              <a:t>茎</a:t>
            </a:r>
            <a:endParaRPr lang="en-CN" dirty="0"/>
          </a:p>
        </p:txBody>
      </p:sp>
      <p:pic>
        <p:nvPicPr>
          <p:cNvPr id="15" name="Picture 14">
            <a:extLst>
              <a:ext uri="{FF2B5EF4-FFF2-40B4-BE49-F238E27FC236}">
                <a16:creationId xmlns:a16="http://schemas.microsoft.com/office/drawing/2014/main" id="{6C78440C-D4F7-913F-CD44-616103974532}"/>
              </a:ext>
            </a:extLst>
          </p:cNvPr>
          <p:cNvPicPr>
            <a:picLocks noChangeAspect="1"/>
          </p:cNvPicPr>
          <p:nvPr/>
        </p:nvPicPr>
        <p:blipFill rotWithShape="1">
          <a:blip r:embed="rId4"/>
          <a:srcRect l="43653" t="29745" r="13074" b="51701"/>
          <a:stretch/>
        </p:blipFill>
        <p:spPr>
          <a:xfrm>
            <a:off x="4545500" y="3085223"/>
            <a:ext cx="3101000" cy="2363848"/>
          </a:xfrm>
          <a:prstGeom prst="rect">
            <a:avLst/>
          </a:prstGeom>
        </p:spPr>
      </p:pic>
      <p:sp>
        <p:nvSpPr>
          <p:cNvPr id="16" name="TextBox 15">
            <a:extLst>
              <a:ext uri="{FF2B5EF4-FFF2-40B4-BE49-F238E27FC236}">
                <a16:creationId xmlns:a16="http://schemas.microsoft.com/office/drawing/2014/main" id="{302306C4-BAED-6DAB-21F0-8C836E4C48AC}"/>
              </a:ext>
            </a:extLst>
          </p:cNvPr>
          <p:cNvSpPr txBox="1"/>
          <p:nvPr/>
        </p:nvSpPr>
        <p:spPr>
          <a:xfrm>
            <a:off x="5651071" y="5613137"/>
            <a:ext cx="877163" cy="369332"/>
          </a:xfrm>
          <a:prstGeom prst="rect">
            <a:avLst/>
          </a:prstGeom>
          <a:noFill/>
        </p:spPr>
        <p:txBody>
          <a:bodyPr wrap="none" rtlCol="0">
            <a:spAutoFit/>
          </a:bodyPr>
          <a:lstStyle/>
          <a:p>
            <a:r>
              <a:rPr lang="en-CN" dirty="0"/>
              <a:t>烟草叶</a:t>
            </a:r>
          </a:p>
        </p:txBody>
      </p:sp>
      <p:pic>
        <p:nvPicPr>
          <p:cNvPr id="18" name="Picture 17">
            <a:extLst>
              <a:ext uri="{FF2B5EF4-FFF2-40B4-BE49-F238E27FC236}">
                <a16:creationId xmlns:a16="http://schemas.microsoft.com/office/drawing/2014/main" id="{DC607922-FB55-036A-8606-CC342A7D4969}"/>
              </a:ext>
            </a:extLst>
          </p:cNvPr>
          <p:cNvPicPr>
            <a:picLocks noChangeAspect="1"/>
          </p:cNvPicPr>
          <p:nvPr/>
        </p:nvPicPr>
        <p:blipFill rotWithShape="1">
          <a:blip r:embed="rId5"/>
          <a:srcRect l="11078" t="24881" r="34742" b="35647"/>
          <a:stretch/>
        </p:blipFill>
        <p:spPr>
          <a:xfrm>
            <a:off x="8489057" y="2742041"/>
            <a:ext cx="2090057" cy="2707030"/>
          </a:xfrm>
          <a:prstGeom prst="rect">
            <a:avLst/>
          </a:prstGeom>
        </p:spPr>
      </p:pic>
      <p:sp>
        <p:nvSpPr>
          <p:cNvPr id="19" name="TextBox 18">
            <a:extLst>
              <a:ext uri="{FF2B5EF4-FFF2-40B4-BE49-F238E27FC236}">
                <a16:creationId xmlns:a16="http://schemas.microsoft.com/office/drawing/2014/main" id="{B2A33659-F508-8BE2-E7E5-7E69E50111CA}"/>
              </a:ext>
            </a:extLst>
          </p:cNvPr>
          <p:cNvSpPr txBox="1"/>
          <p:nvPr/>
        </p:nvSpPr>
        <p:spPr>
          <a:xfrm>
            <a:off x="9095503" y="5613137"/>
            <a:ext cx="877163" cy="369332"/>
          </a:xfrm>
          <a:prstGeom prst="rect">
            <a:avLst/>
          </a:prstGeom>
          <a:noFill/>
        </p:spPr>
        <p:txBody>
          <a:bodyPr wrap="none" rtlCol="0">
            <a:spAutoFit/>
          </a:bodyPr>
          <a:lstStyle/>
          <a:p>
            <a:r>
              <a:rPr lang="en-CN" dirty="0"/>
              <a:t>烟草</a:t>
            </a:r>
            <a:r>
              <a:rPr lang="zh-CN" altLang="en-US" dirty="0"/>
              <a:t>茎</a:t>
            </a:r>
            <a:endParaRPr lang="en-CN" dirty="0"/>
          </a:p>
        </p:txBody>
      </p:sp>
    </p:spTree>
    <p:extLst>
      <p:ext uri="{BB962C8B-B14F-4D97-AF65-F5344CB8AC3E}">
        <p14:creationId xmlns:p14="http://schemas.microsoft.com/office/powerpoint/2010/main" val="708505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iS1iḑê"/>
        <p:cNvGrpSpPr/>
        <p:nvPr/>
      </p:nvGrpSpPr>
      <p:grpSpPr>
        <a:xfrm>
          <a:off x="0" y="0"/>
          <a:ext cx="0" cy="0"/>
          <a:chOff x="0" y="0"/>
          <a:chExt cx="0" cy="0"/>
        </a:xfrm>
      </p:grpSpPr>
      <p:sp>
        <p:nvSpPr>
          <p:cNvPr id="5" name="iśliḑe">
            <a:extLst>
              <a:ext uri="{FF2B5EF4-FFF2-40B4-BE49-F238E27FC236}">
                <a16:creationId xmlns:a16="http://schemas.microsoft.com/office/drawing/2014/main" id="{49182C6E-0DB0-4BEA-8EB9-4CD4DE5E9807}"/>
              </a:ext>
            </a:extLst>
          </p:cNvPr>
          <p:cNvSpPr>
            <a:spLocks noGrp="1"/>
          </p:cNvSpPr>
          <p:nvPr>
            <p:ph type="title"/>
          </p:nvPr>
        </p:nvSpPr>
        <p:spPr>
          <a:xfrm>
            <a:off x="660403" y="0"/>
            <a:ext cx="10858500" cy="1447800"/>
          </a:xfrm>
        </p:spPr>
        <p:txBody>
          <a:bodyPr/>
          <a:lstStyle/>
          <a:p>
            <a:r>
              <a:rPr lang="zh-CN" altLang="en-US" dirty="0">
                <a:latin typeface="+mn-lt"/>
                <a:ea typeface="+mn-ea"/>
                <a:cs typeface="+mn-ea"/>
                <a:sym typeface="+mn-lt"/>
              </a:rPr>
              <a:t>实验过程</a:t>
            </a:r>
          </a:p>
        </p:txBody>
      </p:sp>
      <p:cxnSp>
        <p:nvCxnSpPr>
          <p:cNvPr id="76" name="í$lídé">
            <a:extLst>
              <a:ext uri="{FF2B5EF4-FFF2-40B4-BE49-F238E27FC236}">
                <a16:creationId xmlns:a16="http://schemas.microsoft.com/office/drawing/2014/main" id="{FD99E3D5-ED78-46B6-87C7-8E72B38B73C3}"/>
              </a:ext>
            </a:extLst>
          </p:cNvPr>
          <p:cNvCxnSpPr>
            <a:cxnSpLocks/>
          </p:cNvCxnSpPr>
          <p:nvPr/>
        </p:nvCxnSpPr>
        <p:spPr>
          <a:xfrm>
            <a:off x="1612886" y="1447800"/>
            <a:ext cx="768364"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sp>
        <p:nvSpPr>
          <p:cNvPr id="34" name="î$1îḑè">
            <a:extLst>
              <a:ext uri="{FF2B5EF4-FFF2-40B4-BE49-F238E27FC236}">
                <a16:creationId xmlns:a16="http://schemas.microsoft.com/office/drawing/2014/main" id="{149BB1FD-7943-45C1-A263-28EE07891983}"/>
              </a:ext>
            </a:extLst>
          </p:cNvPr>
          <p:cNvSpPr txBox="1"/>
          <p:nvPr/>
        </p:nvSpPr>
        <p:spPr>
          <a:xfrm>
            <a:off x="1612886" y="1706350"/>
            <a:ext cx="3257694" cy="461665"/>
          </a:xfrm>
          <a:prstGeom prst="rect">
            <a:avLst/>
          </a:prstGeom>
          <a:noFill/>
        </p:spPr>
        <p:txBody>
          <a:bodyPr wrap="square" rtlCol="0">
            <a:spAutoFit/>
          </a:bodyPr>
          <a:lstStyle/>
          <a:p>
            <a:pPr>
              <a:buSzPct val="25000"/>
            </a:pPr>
            <a:r>
              <a:rPr lang="zh-CN" altLang="en-US" sz="2400" b="1" dirty="0">
                <a:cs typeface="+mn-ea"/>
                <a:sym typeface="+mn-lt"/>
              </a:rPr>
              <a:t>种植第</a:t>
            </a:r>
            <a:r>
              <a:rPr lang="en-US" altLang="zh-CN" sz="2400" b="1" dirty="0">
                <a:cs typeface="+mn-ea"/>
                <a:sym typeface="+mn-lt"/>
              </a:rPr>
              <a:t>2</a:t>
            </a:r>
            <a:r>
              <a:rPr lang="zh-CN" altLang="en-US" sz="2400" b="1" dirty="0">
                <a:cs typeface="+mn-ea"/>
                <a:sym typeface="+mn-lt"/>
              </a:rPr>
              <a:t>周（</a:t>
            </a:r>
            <a:r>
              <a:rPr lang="en-US" altLang="zh-CN" sz="2400" b="1" dirty="0">
                <a:cs typeface="+mn-ea"/>
                <a:sym typeface="+mn-lt"/>
              </a:rPr>
              <a:t>4</a:t>
            </a:r>
            <a:r>
              <a:rPr lang="zh-CN" altLang="en-US" sz="2400" b="1" dirty="0">
                <a:cs typeface="+mn-ea"/>
                <a:sym typeface="+mn-lt"/>
              </a:rPr>
              <a:t>月</a:t>
            </a:r>
            <a:r>
              <a:rPr lang="en-US" altLang="zh-CN" sz="2400" b="1" dirty="0">
                <a:cs typeface="+mn-ea"/>
                <a:sym typeface="+mn-lt"/>
              </a:rPr>
              <a:t>17</a:t>
            </a:r>
            <a:r>
              <a:rPr lang="zh-CN" altLang="en-US" sz="2400" b="1" dirty="0">
                <a:cs typeface="+mn-ea"/>
                <a:sym typeface="+mn-lt"/>
              </a:rPr>
              <a:t>日）</a:t>
            </a:r>
            <a:endParaRPr lang="en-US" altLang="zh-CN" sz="2400" b="1" dirty="0">
              <a:cs typeface="+mn-ea"/>
              <a:sym typeface="+mn-lt"/>
            </a:endParaRPr>
          </a:p>
        </p:txBody>
      </p:sp>
      <p:sp>
        <p:nvSpPr>
          <p:cNvPr id="2" name="íŝ1ïḑé">
            <a:extLst>
              <a:ext uri="{FF2B5EF4-FFF2-40B4-BE49-F238E27FC236}">
                <a16:creationId xmlns:a16="http://schemas.microsoft.com/office/drawing/2014/main" id="{F16C0ED9-28E6-E678-66C3-87238EDB5886}"/>
              </a:ext>
            </a:extLst>
          </p:cNvPr>
          <p:cNvSpPr txBox="1"/>
          <p:nvPr/>
        </p:nvSpPr>
        <p:spPr>
          <a:xfrm>
            <a:off x="2192061" y="2039899"/>
            <a:ext cx="1040670" cy="1015663"/>
          </a:xfrm>
          <a:prstGeom prst="rect">
            <a:avLst/>
          </a:prstGeom>
          <a:no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defRPr lang="zh-CN"/>
            </a:defPPr>
            <a:lvl1pPr>
              <a:defRPr sz="6000"/>
            </a:lvl1pPr>
          </a:lstStyle>
          <a:p>
            <a:r>
              <a:rPr lang="en-US" altLang="zh-CN" b="1" dirty="0">
                <a:solidFill>
                  <a:schemeClr val="accent1">
                    <a:alpha val="20000"/>
                  </a:schemeClr>
                </a:solidFill>
                <a:cs typeface="+mn-ea"/>
                <a:sym typeface="+mn-lt"/>
              </a:rPr>
              <a:t>02</a:t>
            </a:r>
            <a:endParaRPr lang="zh-CN" altLang="en-US" b="1" dirty="0">
              <a:solidFill>
                <a:schemeClr val="accent1">
                  <a:alpha val="20000"/>
                </a:schemeClr>
              </a:solidFill>
              <a:cs typeface="+mn-ea"/>
              <a:sym typeface="+mn-lt"/>
            </a:endParaRPr>
          </a:p>
        </p:txBody>
      </p:sp>
      <p:sp>
        <p:nvSpPr>
          <p:cNvPr id="3" name="î$1îḑè">
            <a:extLst>
              <a:ext uri="{FF2B5EF4-FFF2-40B4-BE49-F238E27FC236}">
                <a16:creationId xmlns:a16="http://schemas.microsoft.com/office/drawing/2014/main" id="{9D2E4CF8-11C2-35FE-8B48-A73D6B9B8912}"/>
              </a:ext>
            </a:extLst>
          </p:cNvPr>
          <p:cNvSpPr txBox="1"/>
          <p:nvPr/>
        </p:nvSpPr>
        <p:spPr>
          <a:xfrm>
            <a:off x="1612886" y="2426564"/>
            <a:ext cx="2173620" cy="400110"/>
          </a:xfrm>
          <a:prstGeom prst="rect">
            <a:avLst/>
          </a:prstGeom>
          <a:noFill/>
        </p:spPr>
        <p:txBody>
          <a:bodyPr wrap="square" rtlCol="0">
            <a:spAutoFit/>
          </a:bodyPr>
          <a:lstStyle/>
          <a:p>
            <a:pPr>
              <a:buSzPct val="25000"/>
            </a:pPr>
            <a:r>
              <a:rPr lang="zh-CN" altLang="en-US" sz="2000" b="1" dirty="0">
                <a:cs typeface="+mn-ea"/>
                <a:sym typeface="+mn-lt"/>
              </a:rPr>
              <a:t>植物激素</a:t>
            </a:r>
            <a:endParaRPr lang="en-US" altLang="zh-CN" sz="2000" b="1" dirty="0">
              <a:cs typeface="+mn-ea"/>
              <a:sym typeface="+mn-lt"/>
            </a:endParaRPr>
          </a:p>
        </p:txBody>
      </p:sp>
      <p:pic>
        <p:nvPicPr>
          <p:cNvPr id="7" name="Picture 6">
            <a:extLst>
              <a:ext uri="{FF2B5EF4-FFF2-40B4-BE49-F238E27FC236}">
                <a16:creationId xmlns:a16="http://schemas.microsoft.com/office/drawing/2014/main" id="{3073477B-EE8F-97E5-935F-47C054A0FB37}"/>
              </a:ext>
            </a:extLst>
          </p:cNvPr>
          <p:cNvPicPr>
            <a:picLocks noChangeAspect="1"/>
          </p:cNvPicPr>
          <p:nvPr/>
        </p:nvPicPr>
        <p:blipFill rotWithShape="1">
          <a:blip r:embed="rId3"/>
          <a:srcRect l="41491" t="18776" r="1465" b="47588"/>
          <a:stretch/>
        </p:blipFill>
        <p:spPr>
          <a:xfrm>
            <a:off x="1351628" y="3082649"/>
            <a:ext cx="2255009" cy="2363848"/>
          </a:xfrm>
          <a:prstGeom prst="rect">
            <a:avLst/>
          </a:prstGeom>
        </p:spPr>
      </p:pic>
      <p:sp>
        <p:nvSpPr>
          <p:cNvPr id="10" name="TextBox 9">
            <a:extLst>
              <a:ext uri="{FF2B5EF4-FFF2-40B4-BE49-F238E27FC236}">
                <a16:creationId xmlns:a16="http://schemas.microsoft.com/office/drawing/2014/main" id="{C75A13B4-7EBB-E095-2A93-C36267DB36F3}"/>
              </a:ext>
            </a:extLst>
          </p:cNvPr>
          <p:cNvSpPr txBox="1"/>
          <p:nvPr/>
        </p:nvSpPr>
        <p:spPr>
          <a:xfrm>
            <a:off x="936658" y="5476158"/>
            <a:ext cx="3084947" cy="646331"/>
          </a:xfrm>
          <a:prstGeom prst="rect">
            <a:avLst/>
          </a:prstGeom>
          <a:noFill/>
        </p:spPr>
        <p:txBody>
          <a:bodyPr wrap="none" rtlCol="0">
            <a:spAutoFit/>
          </a:bodyPr>
          <a:lstStyle/>
          <a:p>
            <a:pPr algn="ctr"/>
            <a:r>
              <a:rPr lang="en-CN" dirty="0"/>
              <a:t>烟草叶</a:t>
            </a:r>
            <a:r>
              <a:rPr lang="en-US" altLang="zh-CN" dirty="0"/>
              <a:t>+</a:t>
            </a:r>
            <a:r>
              <a:rPr lang="zh-CN" altLang="en-US" dirty="0"/>
              <a:t>茎</a:t>
            </a:r>
            <a:endParaRPr lang="en-US" altLang="zh-CN" dirty="0"/>
          </a:p>
          <a:p>
            <a:pPr algn="ctr"/>
            <a:r>
              <a:rPr lang="en-US" altLang="zh-CN" dirty="0"/>
              <a:t>0.5</a:t>
            </a:r>
            <a:r>
              <a:rPr lang="en-CN" altLang="zh-CN" dirty="0"/>
              <a:t>mg/L</a:t>
            </a:r>
            <a:r>
              <a:rPr lang="zh-CN" altLang="en-US" dirty="0"/>
              <a:t> </a:t>
            </a:r>
            <a:r>
              <a:rPr lang="en-CN" altLang="zh-CN" dirty="0"/>
              <a:t>NAA</a:t>
            </a:r>
            <a:r>
              <a:rPr lang="en-US" altLang="zh-CN" dirty="0"/>
              <a:t>+0.1mg/L</a:t>
            </a:r>
            <a:r>
              <a:rPr lang="zh-CN" altLang="en-US" dirty="0"/>
              <a:t> </a:t>
            </a:r>
            <a:r>
              <a:rPr lang="en-US" altLang="zh-CN" dirty="0"/>
              <a:t>6-BA</a:t>
            </a:r>
            <a:endParaRPr lang="en-CN" dirty="0"/>
          </a:p>
        </p:txBody>
      </p:sp>
      <p:pic>
        <p:nvPicPr>
          <p:cNvPr id="6" name="Picture 5">
            <a:extLst>
              <a:ext uri="{FF2B5EF4-FFF2-40B4-BE49-F238E27FC236}">
                <a16:creationId xmlns:a16="http://schemas.microsoft.com/office/drawing/2014/main" id="{572EC465-DE1C-6026-EFCF-AADCE7323D7A}"/>
              </a:ext>
            </a:extLst>
          </p:cNvPr>
          <p:cNvPicPr>
            <a:picLocks noChangeAspect="1"/>
          </p:cNvPicPr>
          <p:nvPr/>
        </p:nvPicPr>
        <p:blipFill rotWithShape="1">
          <a:blip r:embed="rId4"/>
          <a:srcRect l="2147" t="33741" r="59852" b="45148"/>
          <a:stretch/>
        </p:blipFill>
        <p:spPr>
          <a:xfrm>
            <a:off x="5154923" y="3085223"/>
            <a:ext cx="2420912" cy="2390935"/>
          </a:xfrm>
          <a:prstGeom prst="rect">
            <a:avLst/>
          </a:prstGeom>
        </p:spPr>
      </p:pic>
      <p:sp>
        <p:nvSpPr>
          <p:cNvPr id="8" name="TextBox 7">
            <a:extLst>
              <a:ext uri="{FF2B5EF4-FFF2-40B4-BE49-F238E27FC236}">
                <a16:creationId xmlns:a16="http://schemas.microsoft.com/office/drawing/2014/main" id="{2AF8EBF2-1DD2-AB26-6486-9F6471466182}"/>
              </a:ext>
            </a:extLst>
          </p:cNvPr>
          <p:cNvSpPr txBox="1"/>
          <p:nvPr/>
        </p:nvSpPr>
        <p:spPr>
          <a:xfrm>
            <a:off x="4822905" y="5476158"/>
            <a:ext cx="3084947" cy="646331"/>
          </a:xfrm>
          <a:prstGeom prst="rect">
            <a:avLst/>
          </a:prstGeom>
          <a:noFill/>
        </p:spPr>
        <p:txBody>
          <a:bodyPr wrap="none" rtlCol="0">
            <a:spAutoFit/>
          </a:bodyPr>
          <a:lstStyle/>
          <a:p>
            <a:pPr algn="ctr"/>
            <a:r>
              <a:rPr lang="en-CN" dirty="0"/>
              <a:t>烟草叶</a:t>
            </a:r>
            <a:r>
              <a:rPr lang="en-US" altLang="zh-CN" dirty="0"/>
              <a:t>+</a:t>
            </a:r>
            <a:r>
              <a:rPr lang="zh-CN" altLang="en-US" dirty="0"/>
              <a:t>茎</a:t>
            </a:r>
            <a:endParaRPr lang="en-US" altLang="zh-CN" dirty="0"/>
          </a:p>
          <a:p>
            <a:pPr algn="ctr"/>
            <a:r>
              <a:rPr lang="en-US" altLang="zh-CN" dirty="0"/>
              <a:t>0.1</a:t>
            </a:r>
            <a:r>
              <a:rPr lang="en-CN" altLang="zh-CN" dirty="0"/>
              <a:t>mg/L</a:t>
            </a:r>
            <a:r>
              <a:rPr lang="zh-CN" altLang="en-US" dirty="0"/>
              <a:t> </a:t>
            </a:r>
            <a:r>
              <a:rPr lang="en-CN" altLang="zh-CN" dirty="0"/>
              <a:t>NAA</a:t>
            </a:r>
            <a:r>
              <a:rPr lang="en-US" altLang="zh-CN" dirty="0"/>
              <a:t>+0.5mg/L</a:t>
            </a:r>
            <a:r>
              <a:rPr lang="zh-CN" altLang="en-US" dirty="0"/>
              <a:t> </a:t>
            </a:r>
            <a:r>
              <a:rPr lang="en-US" altLang="zh-CN" dirty="0"/>
              <a:t>6-BA</a:t>
            </a:r>
            <a:endParaRPr lang="en-CN" dirty="0"/>
          </a:p>
        </p:txBody>
      </p:sp>
      <p:pic>
        <p:nvPicPr>
          <p:cNvPr id="11" name="Picture 10">
            <a:extLst>
              <a:ext uri="{FF2B5EF4-FFF2-40B4-BE49-F238E27FC236}">
                <a16:creationId xmlns:a16="http://schemas.microsoft.com/office/drawing/2014/main" id="{0C3DD760-7A71-8189-4500-F20464DA433D}"/>
              </a:ext>
            </a:extLst>
          </p:cNvPr>
          <p:cNvPicPr>
            <a:picLocks noChangeAspect="1"/>
          </p:cNvPicPr>
          <p:nvPr/>
        </p:nvPicPr>
        <p:blipFill rotWithShape="1">
          <a:blip r:embed="rId5"/>
          <a:srcRect t="12697" r="37243" b="54377"/>
          <a:stretch/>
        </p:blipFill>
        <p:spPr>
          <a:xfrm>
            <a:off x="9057859" y="3052988"/>
            <a:ext cx="2539934" cy="2369022"/>
          </a:xfrm>
          <a:prstGeom prst="rect">
            <a:avLst/>
          </a:prstGeom>
        </p:spPr>
      </p:pic>
      <p:sp>
        <p:nvSpPr>
          <p:cNvPr id="12" name="TextBox 11">
            <a:extLst>
              <a:ext uri="{FF2B5EF4-FFF2-40B4-BE49-F238E27FC236}">
                <a16:creationId xmlns:a16="http://schemas.microsoft.com/office/drawing/2014/main" id="{EC9687CC-260F-E9E5-F10C-559F944F6AD9}"/>
              </a:ext>
            </a:extLst>
          </p:cNvPr>
          <p:cNvSpPr txBox="1"/>
          <p:nvPr/>
        </p:nvSpPr>
        <p:spPr>
          <a:xfrm>
            <a:off x="8785352" y="5446496"/>
            <a:ext cx="3084947" cy="646331"/>
          </a:xfrm>
          <a:prstGeom prst="rect">
            <a:avLst/>
          </a:prstGeom>
          <a:noFill/>
        </p:spPr>
        <p:txBody>
          <a:bodyPr wrap="none" rtlCol="0">
            <a:spAutoFit/>
          </a:bodyPr>
          <a:lstStyle/>
          <a:p>
            <a:pPr algn="ctr"/>
            <a:r>
              <a:rPr lang="en-CN" dirty="0"/>
              <a:t>烟草叶</a:t>
            </a:r>
            <a:r>
              <a:rPr lang="en-US" altLang="zh-CN" dirty="0"/>
              <a:t>+</a:t>
            </a:r>
            <a:r>
              <a:rPr lang="zh-CN" altLang="en-US" dirty="0"/>
              <a:t>茎</a:t>
            </a:r>
            <a:endParaRPr lang="en-US" altLang="zh-CN" dirty="0"/>
          </a:p>
          <a:p>
            <a:pPr algn="ctr"/>
            <a:r>
              <a:rPr lang="en-US" altLang="zh-CN" dirty="0"/>
              <a:t>0.5</a:t>
            </a:r>
            <a:r>
              <a:rPr lang="en-CN" altLang="zh-CN" dirty="0"/>
              <a:t>mg/L</a:t>
            </a:r>
            <a:r>
              <a:rPr lang="zh-CN" altLang="en-US" dirty="0"/>
              <a:t> </a:t>
            </a:r>
            <a:r>
              <a:rPr lang="en-CN" altLang="zh-CN" dirty="0"/>
              <a:t>NAA</a:t>
            </a:r>
            <a:r>
              <a:rPr lang="en-US" altLang="zh-CN" dirty="0"/>
              <a:t>+0.5mg/L</a:t>
            </a:r>
            <a:r>
              <a:rPr lang="zh-CN" altLang="en-US" dirty="0"/>
              <a:t> </a:t>
            </a:r>
            <a:r>
              <a:rPr lang="en-US" altLang="zh-CN" dirty="0"/>
              <a:t>6-BA</a:t>
            </a:r>
            <a:endParaRPr lang="en-CN" dirty="0"/>
          </a:p>
        </p:txBody>
      </p:sp>
    </p:spTree>
    <p:extLst>
      <p:ext uri="{BB962C8B-B14F-4D97-AF65-F5344CB8AC3E}">
        <p14:creationId xmlns:p14="http://schemas.microsoft.com/office/powerpoint/2010/main" val="4124884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is1iḓé"/>
        <p:cNvGrpSpPr/>
        <p:nvPr/>
      </p:nvGrpSpPr>
      <p:grpSpPr>
        <a:xfrm>
          <a:off x="0" y="0"/>
          <a:ext cx="0" cy="0"/>
          <a:chOff x="0" y="0"/>
          <a:chExt cx="0" cy="0"/>
        </a:xfrm>
      </p:grpSpPr>
      <p:sp>
        <p:nvSpPr>
          <p:cNvPr id="5" name="is1iḋé">
            <a:extLst>
              <a:ext uri="{FF2B5EF4-FFF2-40B4-BE49-F238E27FC236}">
                <a16:creationId xmlns:a16="http://schemas.microsoft.com/office/drawing/2014/main" id="{49182C6E-0DB0-4BEA-8EB9-4CD4DE5E9807}"/>
              </a:ext>
            </a:extLst>
          </p:cNvPr>
          <p:cNvSpPr>
            <a:spLocks noGrp="1"/>
          </p:cNvSpPr>
          <p:nvPr>
            <p:ph type="title"/>
          </p:nvPr>
        </p:nvSpPr>
        <p:spPr>
          <a:xfrm>
            <a:off x="660403" y="0"/>
            <a:ext cx="10858500" cy="1447800"/>
          </a:xfrm>
        </p:spPr>
        <p:txBody>
          <a:bodyPr/>
          <a:lstStyle/>
          <a:p>
            <a:r>
              <a:rPr lang="zh-CN" altLang="en-US" dirty="0">
                <a:latin typeface="+mn-lt"/>
                <a:ea typeface="+mn-ea"/>
                <a:cs typeface="+mn-ea"/>
                <a:sym typeface="+mn-lt"/>
              </a:rPr>
              <a:t>未完待续</a:t>
            </a:r>
          </a:p>
        </p:txBody>
      </p:sp>
      <p:cxnSp>
        <p:nvCxnSpPr>
          <p:cNvPr id="76" name="iṧľïdè">
            <a:extLst>
              <a:ext uri="{FF2B5EF4-FFF2-40B4-BE49-F238E27FC236}">
                <a16:creationId xmlns:a16="http://schemas.microsoft.com/office/drawing/2014/main" id="{FD99E3D5-ED78-46B6-87C7-8E72B38B73C3}"/>
              </a:ext>
            </a:extLst>
          </p:cNvPr>
          <p:cNvCxnSpPr>
            <a:cxnSpLocks/>
          </p:cNvCxnSpPr>
          <p:nvPr/>
        </p:nvCxnSpPr>
        <p:spPr>
          <a:xfrm>
            <a:off x="1612886" y="1447800"/>
            <a:ext cx="768364"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sp>
        <p:nvSpPr>
          <p:cNvPr id="26" name="îṡlîďè">
            <a:extLst>
              <a:ext uri="{FF2B5EF4-FFF2-40B4-BE49-F238E27FC236}">
                <a16:creationId xmlns:a16="http://schemas.microsoft.com/office/drawing/2014/main" id="{A4EEEEB4-E412-45BF-9ADB-0B5934DFA1FE}"/>
              </a:ext>
            </a:extLst>
          </p:cNvPr>
          <p:cNvSpPr/>
          <p:nvPr/>
        </p:nvSpPr>
        <p:spPr>
          <a:xfrm>
            <a:off x="1804336" y="4880975"/>
            <a:ext cx="662548" cy="1574942"/>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cs typeface="+mn-ea"/>
              <a:sym typeface="+mn-lt"/>
            </a:endParaRPr>
          </a:p>
        </p:txBody>
      </p:sp>
      <p:sp>
        <p:nvSpPr>
          <p:cNvPr id="33" name="iṧḷîḑe">
            <a:extLst>
              <a:ext uri="{FF2B5EF4-FFF2-40B4-BE49-F238E27FC236}">
                <a16:creationId xmlns:a16="http://schemas.microsoft.com/office/drawing/2014/main" id="{D6567613-B66D-4AAC-9ADC-FC37FD2C576F}"/>
              </a:ext>
            </a:extLst>
          </p:cNvPr>
          <p:cNvSpPr/>
          <p:nvPr/>
        </p:nvSpPr>
        <p:spPr>
          <a:xfrm>
            <a:off x="2654408" y="1779013"/>
            <a:ext cx="307777" cy="307777"/>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cs typeface="+mn-ea"/>
              <a:sym typeface="+mn-lt"/>
            </a:endParaRPr>
          </a:p>
        </p:txBody>
      </p:sp>
      <p:sp>
        <p:nvSpPr>
          <p:cNvPr id="34" name="isḷîḑé">
            <a:extLst>
              <a:ext uri="{FF2B5EF4-FFF2-40B4-BE49-F238E27FC236}">
                <a16:creationId xmlns:a16="http://schemas.microsoft.com/office/drawing/2014/main" id="{AFA9D86C-4F0D-42CD-97AF-5876254918BB}"/>
              </a:ext>
            </a:extLst>
          </p:cNvPr>
          <p:cNvSpPr/>
          <p:nvPr/>
        </p:nvSpPr>
        <p:spPr>
          <a:xfrm>
            <a:off x="2654408" y="2836905"/>
            <a:ext cx="307777" cy="307777"/>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cs typeface="+mn-ea"/>
              <a:sym typeface="+mn-lt"/>
            </a:endParaRPr>
          </a:p>
        </p:txBody>
      </p:sp>
      <p:sp>
        <p:nvSpPr>
          <p:cNvPr id="35" name="ïSḻïdé">
            <a:extLst>
              <a:ext uri="{FF2B5EF4-FFF2-40B4-BE49-F238E27FC236}">
                <a16:creationId xmlns:a16="http://schemas.microsoft.com/office/drawing/2014/main" id="{DDF3AD0B-C121-4A23-BD83-65961E487EAF}"/>
              </a:ext>
            </a:extLst>
          </p:cNvPr>
          <p:cNvSpPr/>
          <p:nvPr/>
        </p:nvSpPr>
        <p:spPr>
          <a:xfrm>
            <a:off x="2654408" y="3894180"/>
            <a:ext cx="307777" cy="307777"/>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cs typeface="+mn-ea"/>
              <a:sym typeface="+mn-lt"/>
            </a:endParaRPr>
          </a:p>
        </p:txBody>
      </p:sp>
      <p:sp>
        <p:nvSpPr>
          <p:cNvPr id="36" name="ïṥlïdè">
            <a:extLst>
              <a:ext uri="{FF2B5EF4-FFF2-40B4-BE49-F238E27FC236}">
                <a16:creationId xmlns:a16="http://schemas.microsoft.com/office/drawing/2014/main" id="{736B621C-8BF5-4484-9DE6-E8186B6650F4}"/>
              </a:ext>
            </a:extLst>
          </p:cNvPr>
          <p:cNvSpPr/>
          <p:nvPr/>
        </p:nvSpPr>
        <p:spPr>
          <a:xfrm>
            <a:off x="2654408" y="4948280"/>
            <a:ext cx="307777" cy="307777"/>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cs typeface="+mn-ea"/>
              <a:sym typeface="+mn-lt"/>
            </a:endParaRPr>
          </a:p>
        </p:txBody>
      </p:sp>
      <p:grpSp>
        <p:nvGrpSpPr>
          <p:cNvPr id="28" name="îs1ïḋe">
            <a:extLst>
              <a:ext uri="{FF2B5EF4-FFF2-40B4-BE49-F238E27FC236}">
                <a16:creationId xmlns:a16="http://schemas.microsoft.com/office/drawing/2014/main" id="{48946B5D-E1F8-41B2-A25B-EC1DE9605DC3}"/>
              </a:ext>
            </a:extLst>
          </p:cNvPr>
          <p:cNvGrpSpPr/>
          <p:nvPr/>
        </p:nvGrpSpPr>
        <p:grpSpPr>
          <a:xfrm>
            <a:off x="2466885" y="1829568"/>
            <a:ext cx="3622767" cy="369332"/>
            <a:chOff x="5803387" y="2316639"/>
            <a:chExt cx="3622767" cy="369332"/>
          </a:xfrm>
        </p:grpSpPr>
        <p:sp>
          <p:nvSpPr>
            <p:cNvPr id="49" name="ïṣļîḓe">
              <a:extLst>
                <a:ext uri="{FF2B5EF4-FFF2-40B4-BE49-F238E27FC236}">
                  <a16:creationId xmlns:a16="http://schemas.microsoft.com/office/drawing/2014/main" id="{44DA9F44-C951-4AB3-B5C8-BB3E44627C4A}"/>
                </a:ext>
              </a:extLst>
            </p:cNvPr>
            <p:cNvSpPr/>
            <p:nvPr/>
          </p:nvSpPr>
          <p:spPr>
            <a:xfrm>
              <a:off x="5803387" y="2332028"/>
              <a:ext cx="495300"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sz="1600" b="1" dirty="0">
                <a:solidFill>
                  <a:schemeClr val="tx1"/>
                </a:solidFill>
                <a:cs typeface="+mn-ea"/>
                <a:sym typeface="+mn-lt"/>
              </a:endParaRPr>
            </a:p>
          </p:txBody>
        </p:sp>
        <p:sp>
          <p:nvSpPr>
            <p:cNvPr id="50" name="îSḷiḍê">
              <a:extLst>
                <a:ext uri="{FF2B5EF4-FFF2-40B4-BE49-F238E27FC236}">
                  <a16:creationId xmlns:a16="http://schemas.microsoft.com/office/drawing/2014/main" id="{29DF3CAF-59C9-4268-9FDE-915380ED2CD4}"/>
                </a:ext>
              </a:extLst>
            </p:cNvPr>
            <p:cNvSpPr/>
            <p:nvPr/>
          </p:nvSpPr>
          <p:spPr>
            <a:xfrm>
              <a:off x="6351075" y="2316639"/>
              <a:ext cx="3075079"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buSzPct val="25000"/>
              </a:pPr>
              <a:r>
                <a:rPr lang="zh-CN" altLang="en-US" b="1" dirty="0">
                  <a:solidFill>
                    <a:schemeClr val="tx1"/>
                  </a:solidFill>
                  <a:cs typeface="+mn-ea"/>
                  <a:sym typeface="+mn-lt"/>
                </a:rPr>
                <a:t>通过前后对比判断分化情况</a:t>
              </a:r>
              <a:endParaRPr lang="en-US" altLang="zh-CN" b="1" dirty="0">
                <a:solidFill>
                  <a:schemeClr val="tx1"/>
                </a:solidFill>
                <a:cs typeface="+mn-ea"/>
                <a:sym typeface="+mn-lt"/>
              </a:endParaRPr>
            </a:p>
          </p:txBody>
        </p:sp>
      </p:grpSp>
      <p:grpSp>
        <p:nvGrpSpPr>
          <p:cNvPr id="29" name="ís1íḑé">
            <a:extLst>
              <a:ext uri="{FF2B5EF4-FFF2-40B4-BE49-F238E27FC236}">
                <a16:creationId xmlns:a16="http://schemas.microsoft.com/office/drawing/2014/main" id="{3DD74851-B48D-4286-8916-EE5F0E977059}"/>
              </a:ext>
            </a:extLst>
          </p:cNvPr>
          <p:cNvGrpSpPr/>
          <p:nvPr/>
        </p:nvGrpSpPr>
        <p:grpSpPr>
          <a:xfrm>
            <a:off x="2466885" y="2885863"/>
            <a:ext cx="5724615" cy="369332"/>
            <a:chOff x="5803387" y="3372934"/>
            <a:chExt cx="5724615" cy="369332"/>
          </a:xfrm>
        </p:grpSpPr>
        <p:sp>
          <p:nvSpPr>
            <p:cNvPr id="46" name="îṡḷídé">
              <a:extLst>
                <a:ext uri="{FF2B5EF4-FFF2-40B4-BE49-F238E27FC236}">
                  <a16:creationId xmlns:a16="http://schemas.microsoft.com/office/drawing/2014/main" id="{DE5D878D-DE9F-4B7D-B7B6-7D06F5780669}"/>
                </a:ext>
              </a:extLst>
            </p:cNvPr>
            <p:cNvSpPr/>
            <p:nvPr/>
          </p:nvSpPr>
          <p:spPr>
            <a:xfrm>
              <a:off x="5803387" y="3388323"/>
              <a:ext cx="495300"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1600" b="1" dirty="0">
                  <a:solidFill>
                    <a:schemeClr val="tx1"/>
                  </a:solidFill>
                  <a:cs typeface="+mn-ea"/>
                  <a:sym typeface="+mn-lt"/>
                </a:rPr>
                <a:t>01.</a:t>
              </a:r>
              <a:endParaRPr lang="zh-CN" altLang="en-US" sz="1600" b="1" dirty="0">
                <a:solidFill>
                  <a:schemeClr val="tx1"/>
                </a:solidFill>
                <a:cs typeface="+mn-ea"/>
                <a:sym typeface="+mn-lt"/>
              </a:endParaRPr>
            </a:p>
          </p:txBody>
        </p:sp>
        <p:sp>
          <p:nvSpPr>
            <p:cNvPr id="47" name="iśḻîḓê">
              <a:extLst>
                <a:ext uri="{FF2B5EF4-FFF2-40B4-BE49-F238E27FC236}">
                  <a16:creationId xmlns:a16="http://schemas.microsoft.com/office/drawing/2014/main" id="{1FD7C064-8226-42F2-A87A-00586D0C907C}"/>
                </a:ext>
              </a:extLst>
            </p:cNvPr>
            <p:cNvSpPr/>
            <p:nvPr/>
          </p:nvSpPr>
          <p:spPr>
            <a:xfrm>
              <a:off x="6351075" y="3372934"/>
              <a:ext cx="5176927"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buSzPct val="25000"/>
              </a:pPr>
              <a:r>
                <a:rPr lang="zh-CN" altLang="en-US" b="1" dirty="0">
                  <a:solidFill>
                    <a:schemeClr val="tx1"/>
                  </a:solidFill>
                  <a:cs typeface="+mn-ea"/>
                  <a:sym typeface="+mn-lt"/>
                </a:rPr>
                <a:t>通过是否有根、根的发育情况判断根的分化情况</a:t>
              </a:r>
              <a:endParaRPr lang="en-US" altLang="zh-CN" b="1" dirty="0">
                <a:solidFill>
                  <a:schemeClr val="tx1"/>
                </a:solidFill>
                <a:cs typeface="+mn-ea"/>
                <a:sym typeface="+mn-lt"/>
              </a:endParaRPr>
            </a:p>
          </p:txBody>
        </p:sp>
      </p:grpSp>
      <p:grpSp>
        <p:nvGrpSpPr>
          <p:cNvPr id="30" name="ïŝ1îḋé">
            <a:extLst>
              <a:ext uri="{FF2B5EF4-FFF2-40B4-BE49-F238E27FC236}">
                <a16:creationId xmlns:a16="http://schemas.microsoft.com/office/drawing/2014/main" id="{429F4D44-FAEE-4CD1-86A5-89C870125FB1}"/>
              </a:ext>
            </a:extLst>
          </p:cNvPr>
          <p:cNvGrpSpPr/>
          <p:nvPr/>
        </p:nvGrpSpPr>
        <p:grpSpPr>
          <a:xfrm>
            <a:off x="2466885" y="3942158"/>
            <a:ext cx="6753315" cy="369332"/>
            <a:chOff x="5803387" y="4429229"/>
            <a:chExt cx="6753315" cy="369332"/>
          </a:xfrm>
        </p:grpSpPr>
        <p:sp>
          <p:nvSpPr>
            <p:cNvPr id="43" name="ísḻiḑe">
              <a:extLst>
                <a:ext uri="{FF2B5EF4-FFF2-40B4-BE49-F238E27FC236}">
                  <a16:creationId xmlns:a16="http://schemas.microsoft.com/office/drawing/2014/main" id="{E754C8EC-73E4-428F-B460-6625D9042BBC}"/>
                </a:ext>
              </a:extLst>
            </p:cNvPr>
            <p:cNvSpPr/>
            <p:nvPr/>
          </p:nvSpPr>
          <p:spPr>
            <a:xfrm>
              <a:off x="5803387" y="4444618"/>
              <a:ext cx="495300"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1600" b="1" dirty="0">
                  <a:solidFill>
                    <a:schemeClr val="tx1"/>
                  </a:solidFill>
                  <a:cs typeface="+mn-ea"/>
                  <a:sym typeface="+mn-lt"/>
                </a:rPr>
                <a:t>02.</a:t>
              </a:r>
              <a:endParaRPr lang="zh-CN" altLang="en-US" sz="1600" b="1" dirty="0">
                <a:solidFill>
                  <a:schemeClr val="tx1"/>
                </a:solidFill>
                <a:cs typeface="+mn-ea"/>
                <a:sym typeface="+mn-lt"/>
              </a:endParaRPr>
            </a:p>
          </p:txBody>
        </p:sp>
        <p:sp>
          <p:nvSpPr>
            <p:cNvPr id="44" name="ïṩḻiďè">
              <a:extLst>
                <a:ext uri="{FF2B5EF4-FFF2-40B4-BE49-F238E27FC236}">
                  <a16:creationId xmlns:a16="http://schemas.microsoft.com/office/drawing/2014/main" id="{ABC9DD70-B348-44AB-813F-9DEF2F9FE3F1}"/>
                </a:ext>
              </a:extLst>
            </p:cNvPr>
            <p:cNvSpPr/>
            <p:nvPr/>
          </p:nvSpPr>
          <p:spPr>
            <a:xfrm>
              <a:off x="6351075" y="4429229"/>
              <a:ext cx="6205627"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buSzPct val="25000"/>
              </a:pPr>
              <a:r>
                <a:rPr lang="zh-CN" altLang="en-US" b="1" dirty="0">
                  <a:solidFill>
                    <a:schemeClr val="tx1"/>
                  </a:solidFill>
                  <a:cs typeface="+mn-ea"/>
                  <a:sym typeface="+mn-lt"/>
                </a:rPr>
                <a:t>通过是否有新叶、叶面积、叶片数量判断叶的分化情况</a:t>
              </a:r>
              <a:endParaRPr lang="en-US" altLang="zh-CN" b="1" dirty="0">
                <a:solidFill>
                  <a:schemeClr val="tx1"/>
                </a:solidFill>
                <a:cs typeface="+mn-ea"/>
                <a:sym typeface="+mn-lt"/>
              </a:endParaRPr>
            </a:p>
          </p:txBody>
        </p:sp>
      </p:grpSp>
      <p:grpSp>
        <p:nvGrpSpPr>
          <p:cNvPr id="31" name="ïşļïḍê">
            <a:extLst>
              <a:ext uri="{FF2B5EF4-FFF2-40B4-BE49-F238E27FC236}">
                <a16:creationId xmlns:a16="http://schemas.microsoft.com/office/drawing/2014/main" id="{EC5F3373-B7D8-4A53-8E7F-668BB5FA1F11}"/>
              </a:ext>
            </a:extLst>
          </p:cNvPr>
          <p:cNvGrpSpPr/>
          <p:nvPr/>
        </p:nvGrpSpPr>
        <p:grpSpPr>
          <a:xfrm>
            <a:off x="2466885" y="4998454"/>
            <a:ext cx="5610315" cy="369332"/>
            <a:chOff x="5803387" y="5485525"/>
            <a:chExt cx="5610315" cy="369332"/>
          </a:xfrm>
        </p:grpSpPr>
        <p:sp>
          <p:nvSpPr>
            <p:cNvPr id="40" name="îŝḻïḍê">
              <a:extLst>
                <a:ext uri="{FF2B5EF4-FFF2-40B4-BE49-F238E27FC236}">
                  <a16:creationId xmlns:a16="http://schemas.microsoft.com/office/drawing/2014/main" id="{F485973A-1105-468E-BCA5-41B82B10A183}"/>
                </a:ext>
              </a:extLst>
            </p:cNvPr>
            <p:cNvSpPr/>
            <p:nvPr/>
          </p:nvSpPr>
          <p:spPr>
            <a:xfrm>
              <a:off x="5803387" y="5500914"/>
              <a:ext cx="495300"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altLang="zh-CN" sz="1600" b="1" dirty="0">
                  <a:solidFill>
                    <a:schemeClr val="tx1"/>
                  </a:solidFill>
                  <a:cs typeface="+mn-ea"/>
                  <a:sym typeface="+mn-lt"/>
                </a:rPr>
                <a:t>03.</a:t>
              </a:r>
              <a:endParaRPr lang="zh-CN" altLang="en-US" sz="1600" b="1" dirty="0">
                <a:solidFill>
                  <a:schemeClr val="tx1"/>
                </a:solidFill>
                <a:cs typeface="+mn-ea"/>
                <a:sym typeface="+mn-lt"/>
              </a:endParaRPr>
            </a:p>
          </p:txBody>
        </p:sp>
        <p:sp>
          <p:nvSpPr>
            <p:cNvPr id="41" name="íSlidê">
              <a:extLst>
                <a:ext uri="{FF2B5EF4-FFF2-40B4-BE49-F238E27FC236}">
                  <a16:creationId xmlns:a16="http://schemas.microsoft.com/office/drawing/2014/main" id="{DC1A14EA-7245-4376-B074-E5F2720C0E93}"/>
                </a:ext>
              </a:extLst>
            </p:cNvPr>
            <p:cNvSpPr/>
            <p:nvPr/>
          </p:nvSpPr>
          <p:spPr>
            <a:xfrm>
              <a:off x="6351075" y="5485525"/>
              <a:ext cx="5062627"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buSzPct val="25000"/>
              </a:pPr>
              <a:r>
                <a:rPr lang="zh-CN" altLang="en-US" b="1" dirty="0">
                  <a:solidFill>
                    <a:schemeClr val="tx1"/>
                  </a:solidFill>
                  <a:cs typeface="+mn-ea"/>
                  <a:sym typeface="+mn-lt"/>
                </a:rPr>
                <a:t>通过茎是否生长，是否有新茎判断茎的分化情况</a:t>
              </a:r>
              <a:endParaRPr lang="en-US" altLang="zh-CN" b="1" dirty="0">
                <a:solidFill>
                  <a:schemeClr val="tx1"/>
                </a:solidFill>
                <a:cs typeface="+mn-ea"/>
                <a:sym typeface="+mn-lt"/>
              </a:endParaRPr>
            </a:p>
          </p:txBody>
        </p:sp>
      </p:grpSp>
      <p:sp>
        <p:nvSpPr>
          <p:cNvPr id="37" name="ïşľiḋê">
            <a:extLst>
              <a:ext uri="{FF2B5EF4-FFF2-40B4-BE49-F238E27FC236}">
                <a16:creationId xmlns:a16="http://schemas.microsoft.com/office/drawing/2014/main" id="{387121CA-E2AE-47CB-A03E-C06E3344C9A6}"/>
              </a:ext>
            </a:extLst>
          </p:cNvPr>
          <p:cNvSpPr/>
          <p:nvPr/>
        </p:nvSpPr>
        <p:spPr>
          <a:xfrm flipV="1">
            <a:off x="10668000" y="0"/>
            <a:ext cx="1524000" cy="861848"/>
          </a:xfrm>
          <a:prstGeom prst="round2SameRect">
            <a:avLst>
              <a:gd name="adj1" fmla="val 22856"/>
              <a:gd name="adj2" fmla="val 0"/>
            </a:avLst>
          </a:prstGeom>
          <a:solidFill>
            <a:schemeClr val="tx1">
              <a:lumMod val="50000"/>
              <a:lumOff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iṣḷïḑè">
            <a:extLst>
              <a:ext uri="{FF2B5EF4-FFF2-40B4-BE49-F238E27FC236}">
                <a16:creationId xmlns:a16="http://schemas.microsoft.com/office/drawing/2014/main" id="{E574DCCB-73F2-4864-BFB9-BA2A593CE9CE}"/>
              </a:ext>
            </a:extLst>
          </p:cNvPr>
          <p:cNvSpPr/>
          <p:nvPr/>
        </p:nvSpPr>
        <p:spPr>
          <a:xfrm>
            <a:off x="10241115" y="956702"/>
            <a:ext cx="853769" cy="482821"/>
          </a:xfrm>
          <a:prstGeom prst="round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cs typeface="+mn-ea"/>
              <a:sym typeface="+mn-lt"/>
            </a:endParaRPr>
          </a:p>
        </p:txBody>
      </p:sp>
      <p:sp>
        <p:nvSpPr>
          <p:cNvPr id="39" name="ïṥļïḓê">
            <a:extLst>
              <a:ext uri="{FF2B5EF4-FFF2-40B4-BE49-F238E27FC236}">
                <a16:creationId xmlns:a16="http://schemas.microsoft.com/office/drawing/2014/main" id="{39A6F36E-84F7-40C0-AC59-6EF69F88AA02}"/>
              </a:ext>
            </a:extLst>
          </p:cNvPr>
          <p:cNvSpPr/>
          <p:nvPr/>
        </p:nvSpPr>
        <p:spPr>
          <a:xfrm>
            <a:off x="11318875" y="5996153"/>
            <a:ext cx="873125" cy="861847"/>
          </a:xfrm>
          <a:prstGeom prst="round2SameRect">
            <a:avLst>
              <a:gd name="adj1" fmla="val 15930"/>
              <a:gd name="adj2" fmla="val 0"/>
            </a:avLst>
          </a:prstGeom>
          <a:solidFill>
            <a:schemeClr val="tx1">
              <a:lumMod val="50000"/>
              <a:lumOff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10492280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dissolve">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dissolv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dissolve">
                                      <p:cBhvr>
                                        <p:cTn id="1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íśľîdè"/>
        <p:cNvGrpSpPr/>
        <p:nvPr/>
      </p:nvGrpSpPr>
      <p:grpSpPr>
        <a:xfrm>
          <a:off x="0" y="0"/>
          <a:ext cx="0" cy="0"/>
          <a:chOff x="0" y="0"/>
          <a:chExt cx="0" cy="0"/>
        </a:xfrm>
      </p:grpSpPr>
      <p:sp>
        <p:nvSpPr>
          <p:cNvPr id="4" name="ïsļíḍé">
            <a:extLst>
              <a:ext uri="{FF2B5EF4-FFF2-40B4-BE49-F238E27FC236}">
                <a16:creationId xmlns:a16="http://schemas.microsoft.com/office/drawing/2014/main" id="{C8BBEB7A-FF76-438F-8E1B-AF6A22960294}"/>
              </a:ext>
            </a:extLst>
          </p:cNvPr>
          <p:cNvSpPr>
            <a:spLocks noGrp="1"/>
          </p:cNvSpPr>
          <p:nvPr>
            <p:ph type="title"/>
          </p:nvPr>
        </p:nvSpPr>
        <p:spPr>
          <a:xfrm>
            <a:off x="3033486" y="2631400"/>
            <a:ext cx="5365959" cy="1133475"/>
          </a:xfrm>
        </p:spPr>
        <p:txBody>
          <a:bodyPr/>
          <a:lstStyle/>
          <a:p>
            <a:r>
              <a:rPr lang="zh-CN" altLang="en-US" sz="3600" b="1" dirty="0">
                <a:cs typeface="+mn-ea"/>
                <a:sym typeface="+mn-lt"/>
              </a:rPr>
              <a:t>亮点回顾</a:t>
            </a:r>
          </a:p>
        </p:txBody>
      </p:sp>
      <p:sp>
        <p:nvSpPr>
          <p:cNvPr id="8" name="iṥḻiḋè">
            <a:extLst>
              <a:ext uri="{FF2B5EF4-FFF2-40B4-BE49-F238E27FC236}">
                <a16:creationId xmlns:a16="http://schemas.microsoft.com/office/drawing/2014/main" id="{B46E4545-AA93-4A87-9828-5789A4CF16F2}"/>
              </a:ext>
            </a:extLst>
          </p:cNvPr>
          <p:cNvSpPr txBox="1"/>
          <p:nvPr/>
        </p:nvSpPr>
        <p:spPr>
          <a:xfrm>
            <a:off x="1310640" y="3198137"/>
            <a:ext cx="1223811" cy="1335762"/>
          </a:xfrm>
          <a:prstGeom prst="rect">
            <a:avLst/>
          </a:prstGeom>
          <a:noFill/>
          <a:ln w="117475">
            <a:noFill/>
          </a:ln>
        </p:spPr>
        <p:txBody>
          <a:bodyPr wrap="none" rtlCol="0">
            <a:prstTxWarp prst="textPlain">
              <a:avLst/>
            </a:prstTxWarp>
            <a:spAutoFit/>
          </a:bodyPr>
          <a:lstStyle/>
          <a:p>
            <a:pPr>
              <a:lnSpc>
                <a:spcPct val="120000"/>
              </a:lnSpc>
            </a:pPr>
            <a:r>
              <a:rPr lang="en-US" altLang="zh-CN" dirty="0">
                <a:solidFill>
                  <a:schemeClr val="accent1">
                    <a:alpha val="50000"/>
                  </a:schemeClr>
                </a:solidFill>
                <a:latin typeface="Impact" panose="020B0806030902050204" pitchFamily="34" charset="0"/>
                <a:cs typeface="+mn-ea"/>
                <a:sym typeface="+mn-lt"/>
              </a:rPr>
              <a:t>02</a:t>
            </a:r>
            <a:endParaRPr lang="zh-CN" altLang="en-US" dirty="0">
              <a:solidFill>
                <a:schemeClr val="accent1">
                  <a:alpha val="50000"/>
                </a:schemeClr>
              </a:solidFill>
              <a:latin typeface="Impact" panose="020B0806030902050204" pitchFamily="34" charset="0"/>
              <a:cs typeface="+mn-ea"/>
              <a:sym typeface="+mn-lt"/>
            </a:endParaRPr>
          </a:p>
        </p:txBody>
      </p:sp>
      <p:cxnSp>
        <p:nvCxnSpPr>
          <p:cNvPr id="6" name="ïṡlïdè">
            <a:extLst>
              <a:ext uri="{FF2B5EF4-FFF2-40B4-BE49-F238E27FC236}">
                <a16:creationId xmlns:a16="http://schemas.microsoft.com/office/drawing/2014/main" id="{FF871B0F-A8F0-41A0-9167-F9EED7D0836B}"/>
              </a:ext>
            </a:extLst>
          </p:cNvPr>
          <p:cNvCxnSpPr>
            <a:cxnSpLocks/>
          </p:cNvCxnSpPr>
          <p:nvPr/>
        </p:nvCxnSpPr>
        <p:spPr>
          <a:xfrm>
            <a:off x="4032236" y="3768282"/>
            <a:ext cx="922806"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nvGrpSpPr>
          <p:cNvPr id="9" name="ïṥľîḋè">
            <a:extLst>
              <a:ext uri="{FF2B5EF4-FFF2-40B4-BE49-F238E27FC236}">
                <a16:creationId xmlns:a16="http://schemas.microsoft.com/office/drawing/2014/main" id="{87CE6FB0-D7FB-48F6-8CAC-0A6FD77C9862}"/>
              </a:ext>
            </a:extLst>
          </p:cNvPr>
          <p:cNvGrpSpPr/>
          <p:nvPr/>
        </p:nvGrpSpPr>
        <p:grpSpPr>
          <a:xfrm>
            <a:off x="9327274" y="648350"/>
            <a:ext cx="2191626" cy="360612"/>
            <a:chOff x="9327274" y="648350"/>
            <a:chExt cx="2191626" cy="360612"/>
          </a:xfrm>
        </p:grpSpPr>
        <p:sp>
          <p:nvSpPr>
            <p:cNvPr id="10" name="íşlîḍe">
              <a:extLst>
                <a:ext uri="{FF2B5EF4-FFF2-40B4-BE49-F238E27FC236}">
                  <a16:creationId xmlns:a16="http://schemas.microsoft.com/office/drawing/2014/main" id="{A7097D5E-5367-44AB-8E87-D4B3AF3226A4}"/>
                </a:ext>
              </a:extLst>
            </p:cNvPr>
            <p:cNvSpPr/>
            <p:nvPr/>
          </p:nvSpPr>
          <p:spPr>
            <a:xfrm>
              <a:off x="9327274" y="648350"/>
              <a:ext cx="2191626" cy="360612"/>
            </a:xfrm>
            <a:prstGeom prst="rect">
              <a:avLst/>
            </a:prstGeom>
          </p:spPr>
          <p:txBody>
            <a:bodyPr vert="horz" wrap="none" lIns="91440" tIns="45720" rIns="91440" bIns="45720" rtlCol="0">
              <a:spAutoFit/>
            </a:bodyPr>
            <a:lstStyle/>
            <a:p>
              <a:pPr algn="r" defTabSz="914332">
                <a:lnSpc>
                  <a:spcPct val="120000"/>
                </a:lnSpc>
              </a:pPr>
              <a:r>
                <a:rPr lang="en-US" altLang="zh-CN" sz="1600" b="1" dirty="0">
                  <a:solidFill>
                    <a:srgbClr val="252D4F"/>
                  </a:solidFill>
                  <a:cs typeface="+mn-ea"/>
                  <a:sym typeface="+mn-lt"/>
                </a:rPr>
                <a:t>Experimental Report</a:t>
              </a:r>
              <a:endParaRPr lang="zh-CN" altLang="en-US" sz="1600" b="1" dirty="0">
                <a:solidFill>
                  <a:srgbClr val="252D4F"/>
                </a:solidFill>
                <a:cs typeface="+mn-ea"/>
                <a:sym typeface="+mn-lt"/>
              </a:endParaRPr>
            </a:p>
          </p:txBody>
        </p:sp>
        <p:cxnSp>
          <p:nvCxnSpPr>
            <p:cNvPr id="14" name="ïšlïďe">
              <a:extLst>
                <a:ext uri="{FF2B5EF4-FFF2-40B4-BE49-F238E27FC236}">
                  <a16:creationId xmlns:a16="http://schemas.microsoft.com/office/drawing/2014/main" id="{BD1DBED7-1DFE-41CA-B747-45BEA9EDED7D}"/>
                </a:ext>
              </a:extLst>
            </p:cNvPr>
            <p:cNvCxnSpPr>
              <a:cxnSpLocks/>
            </p:cNvCxnSpPr>
            <p:nvPr/>
          </p:nvCxnSpPr>
          <p:spPr>
            <a:xfrm>
              <a:off x="10774680" y="1004660"/>
              <a:ext cx="678180"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638467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PICTURE" val="#VCG41N692855014;#VCG41N626224776;"/>
</p:tagLst>
</file>

<file path=ppt/theme/theme1.xml><?xml version="1.0" encoding="utf-8"?>
<a:theme xmlns:a="http://schemas.openxmlformats.org/drawingml/2006/main" name="Plant">
  <a:themeElements>
    <a:clrScheme name="Plant1">
      <a:dk1>
        <a:srgbClr val="252D4F"/>
      </a:dk1>
      <a:lt1>
        <a:srgbClr val="FFFFFF"/>
      </a:lt1>
      <a:dk2>
        <a:srgbClr val="778495"/>
      </a:dk2>
      <a:lt2>
        <a:srgbClr val="F0F0F0"/>
      </a:lt2>
      <a:accent1>
        <a:srgbClr val="49D88A"/>
      </a:accent1>
      <a:accent2>
        <a:srgbClr val="67AB75"/>
      </a:accent2>
      <a:accent3>
        <a:srgbClr val="8CE156"/>
      </a:accent3>
      <a:accent4>
        <a:srgbClr val="4D6C4F"/>
      </a:accent4>
      <a:accent5>
        <a:srgbClr val="5A8777"/>
      </a:accent5>
      <a:accent6>
        <a:srgbClr val="81C498"/>
      </a:accent6>
      <a:hlink>
        <a:srgbClr val="D9F9B0"/>
      </a:hlink>
      <a:folHlink>
        <a:srgbClr val="BFBFBF"/>
      </a:folHlink>
    </a:clrScheme>
    <a:fontScheme name="udwe5frh">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nt" id="{57ECA32E-A1CC-DF41-A831-7D812714109D}" vid="{DA4DA919-765E-3641-BECD-EB4336E7B9E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Plant</Template>
  <TotalTime>918</TotalTime>
  <Words>1123</Words>
  <Application>Microsoft Macintosh PowerPoint</Application>
  <PresentationFormat>Widescreen</PresentationFormat>
  <Paragraphs>152</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-webkit-standard</vt:lpstr>
      <vt:lpstr>Söhne</vt:lpstr>
      <vt:lpstr>Arial</vt:lpstr>
      <vt:lpstr>Calibri</vt:lpstr>
      <vt:lpstr>Impact</vt:lpstr>
      <vt:lpstr>Plant</vt:lpstr>
      <vt:lpstr>植物生物学 实验汇报</vt:lpstr>
      <vt:lpstr>PowerPoint Presentation</vt:lpstr>
      <vt:lpstr>植物组织培养</vt:lpstr>
      <vt:lpstr>实验目的</vt:lpstr>
      <vt:lpstr>实验设计</vt:lpstr>
      <vt:lpstr>实验过程</vt:lpstr>
      <vt:lpstr>实验过程</vt:lpstr>
      <vt:lpstr>未完待续</vt:lpstr>
      <vt:lpstr>亮点回顾</vt:lpstr>
      <vt:lpstr>一般规律</vt:lpstr>
      <vt:lpstr>红花羊蹄甲的特殊结构</vt:lpstr>
      <vt:lpstr>有柄子房(Stipitate Ovary)</vt:lpstr>
      <vt:lpstr>验证</vt:lpstr>
      <vt:lpstr>谢谢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植物生物学 实验报告</dc:title>
  <dc:creator>慕菱 何</dc:creator>
  <cp:lastModifiedBy>慕菱 何</cp:lastModifiedBy>
  <cp:revision>24</cp:revision>
  <cp:lastPrinted>2023-05-22T05:04:12Z</cp:lastPrinted>
  <dcterms:created xsi:type="dcterms:W3CDTF">2023-05-21T13:45:46Z</dcterms:created>
  <dcterms:modified xsi:type="dcterms:W3CDTF">2023-07-02T13:52:13Z</dcterms:modified>
</cp:coreProperties>
</file>

<file path=docProps/thumbnail.jpeg>
</file>